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4" r:id="rId2"/>
    <p:sldId id="1156" r:id="rId3"/>
    <p:sldId id="1164" r:id="rId4"/>
    <p:sldId id="1157" r:id="rId5"/>
    <p:sldId id="1158" r:id="rId6"/>
    <p:sldId id="1160" r:id="rId7"/>
    <p:sldId id="1159" r:id="rId8"/>
    <p:sldId id="1147" r:id="rId9"/>
    <p:sldId id="1161" r:id="rId10"/>
    <p:sldId id="1162" r:id="rId11"/>
    <p:sldId id="1163" r:id="rId12"/>
    <p:sldId id="1155" r:id="rId13"/>
  </p:sldIdLst>
  <p:sldSz cx="1016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orient="horz" pos="315" userDrawn="1">
          <p15:clr>
            <a:srgbClr val="A4A3A4"/>
          </p15:clr>
        </p15:guide>
        <p15:guide id="3" orient="horz" pos="3359" userDrawn="1">
          <p15:clr>
            <a:srgbClr val="A4A3A4"/>
          </p15:clr>
        </p15:guide>
        <p15:guide id="4" orient="horz" pos="1912" userDrawn="1">
          <p15:clr>
            <a:srgbClr val="A4A3A4"/>
          </p15:clr>
        </p15:guide>
        <p15:guide id="5" orient="horz" pos="636" userDrawn="1">
          <p15:clr>
            <a:srgbClr val="A4A3A4"/>
          </p15:clr>
        </p15:guide>
        <p15:guide id="6" orient="horz" pos="3267" userDrawn="1">
          <p15:clr>
            <a:srgbClr val="A4A3A4"/>
          </p15:clr>
        </p15:guide>
        <p15:guide id="7" orient="horz" pos="3497" userDrawn="1">
          <p15:clr>
            <a:srgbClr val="A4A3A4"/>
          </p15:clr>
        </p15:guide>
        <p15:guide id="8" pos="3316" userDrawn="1">
          <p15:clr>
            <a:srgbClr val="A4A3A4"/>
          </p15:clr>
        </p15:guide>
        <p15:guide id="9" pos="3413" userDrawn="1">
          <p15:clr>
            <a:srgbClr val="A4A3A4"/>
          </p15:clr>
        </p15:guide>
        <p15:guide id="10" pos="1968" userDrawn="1">
          <p15:clr>
            <a:srgbClr val="A4A3A4"/>
          </p15:clr>
        </p15:guide>
        <p15:guide id="11" pos="6059" userDrawn="1">
          <p15:clr>
            <a:srgbClr val="A4A3A4"/>
          </p15:clr>
        </p15:guide>
        <p15:guide id="12" pos="2061" userDrawn="1">
          <p15:clr>
            <a:srgbClr val="A4A3A4"/>
          </p15:clr>
        </p15:guide>
        <p15:guide id="13" pos="4009" userDrawn="1">
          <p15:clr>
            <a:srgbClr val="A4A3A4"/>
          </p15:clr>
        </p15:guide>
        <p15:guide id="14" pos="4106" userDrawn="1">
          <p15:clr>
            <a:srgbClr val="A4A3A4"/>
          </p15:clr>
        </p15:guide>
        <p15:guide id="15" pos="4683" userDrawn="1">
          <p15:clr>
            <a:srgbClr val="A4A3A4"/>
          </p15:clr>
        </p15:guide>
        <p15:guide id="16" pos="4792" userDrawn="1">
          <p15:clr>
            <a:srgbClr val="A4A3A4"/>
          </p15:clr>
        </p15:guide>
        <p15:guide id="17" pos="5350" userDrawn="1">
          <p15:clr>
            <a:srgbClr val="A4A3A4"/>
          </p15:clr>
        </p15:guide>
        <p15:guide id="18" pos="5460" userDrawn="1">
          <p15:clr>
            <a:srgbClr val="A4A3A4"/>
          </p15:clr>
        </p15:guide>
        <p15:guide id="19" pos="669" userDrawn="1">
          <p15:clr>
            <a:srgbClr val="A4A3A4"/>
          </p15:clr>
        </p15:guide>
        <p15:guide id="20" pos="2740" userDrawn="1">
          <p15:clr>
            <a:srgbClr val="A4A3A4"/>
          </p15:clr>
        </p15:guide>
        <p15:guide id="21" pos="2642" userDrawn="1">
          <p15:clr>
            <a:srgbClr val="A4A3A4"/>
          </p15:clr>
        </p15:guide>
        <p15:guide id="22" pos="77" userDrawn="1">
          <p15:clr>
            <a:srgbClr val="A4A3A4"/>
          </p15:clr>
        </p15:guide>
        <p15:guide id="23" pos="1288" userDrawn="1">
          <p15:clr>
            <a:srgbClr val="A4A3A4"/>
          </p15:clr>
        </p15:guide>
        <p15:guide id="24" pos="13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Klawitter" initials="C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500"/>
    <a:srgbClr val="269126"/>
    <a:srgbClr val="86DA8C"/>
    <a:srgbClr val="2988CE"/>
    <a:srgbClr val="7286CB"/>
    <a:srgbClr val="86D98C"/>
    <a:srgbClr val="D62728"/>
    <a:srgbClr val="A9E78D"/>
    <a:srgbClr val="1EAA61"/>
    <a:srgbClr val="56C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6"/>
    <p:restoredTop sz="80928"/>
  </p:normalViewPr>
  <p:slideViewPr>
    <p:cSldViewPr snapToGrid="0" snapToObjects="1" showGuides="1">
      <p:cViewPr varScale="1">
        <p:scale>
          <a:sx n="179" d="100"/>
          <a:sy n="179" d="100"/>
        </p:scale>
        <p:origin x="216" y="568"/>
      </p:cViewPr>
      <p:guideLst>
        <p:guide orient="horz" pos="1986"/>
        <p:guide orient="horz" pos="315"/>
        <p:guide orient="horz" pos="3359"/>
        <p:guide orient="horz" pos="1912"/>
        <p:guide orient="horz" pos="636"/>
        <p:guide orient="horz" pos="3267"/>
        <p:guide orient="horz" pos="3497"/>
        <p:guide pos="3316"/>
        <p:guide pos="3413"/>
        <p:guide pos="1968"/>
        <p:guide pos="6059"/>
        <p:guide pos="2061"/>
        <p:guide pos="4009"/>
        <p:guide pos="4106"/>
        <p:guide pos="4683"/>
        <p:guide pos="4792"/>
        <p:guide pos="5350"/>
        <p:guide pos="5460"/>
        <p:guide pos="669"/>
        <p:guide pos="2740"/>
        <p:guide pos="2642"/>
        <p:guide pos="77"/>
        <p:guide pos="1288"/>
        <p:guide pos="1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4B9E-706D-9244-A1DC-4FB421A588C6}" type="datetimeFigureOut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75D2-35A5-0946-AF7D-00D5D28A09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4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C6610-5836-4B43-8846-CBEDBE42B4FC}" type="datetimeFigureOut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AB22-521B-D346-B43B-D3C730C6EC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601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3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0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3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7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7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7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-82973"/>
            <a:ext cx="10160000" cy="5244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2170308"/>
            <a:ext cx="9144000" cy="6871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INSIEME</a:t>
            </a:r>
            <a:br>
              <a:rPr lang="en-US" dirty="0"/>
            </a:br>
            <a:r>
              <a:rPr lang="en-US" dirty="0"/>
              <a:t>Integrated Simulations using</a:t>
            </a:r>
            <a:br>
              <a:rPr lang="en-US" dirty="0"/>
            </a:br>
            <a:r>
              <a:rPr lang="en-US" dirty="0" err="1"/>
              <a:t>Exascale</a:t>
            </a:r>
            <a:r>
              <a:rPr lang="en-US" dirty="0"/>
              <a:t> Multiphysics Ensemble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781528" y="3998913"/>
            <a:ext cx="6732764" cy="22860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Stanford - Site Visit 10/21-22/2019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08000" y="2996469"/>
            <a:ext cx="9144000" cy="5132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small" spc="300">
                <a:solidFill>
                  <a:srgbClr val="A4001D"/>
                </a:solidFill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B19C0-60F7-F141-B2AB-96134E468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658" t="4586" r="8748" b="6322"/>
          <a:stretch/>
        </p:blipFill>
        <p:spPr>
          <a:xfrm>
            <a:off x="4510907" y="4514227"/>
            <a:ext cx="1138188" cy="1047765"/>
          </a:xfrm>
          <a:prstGeom prst="ellipse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1945EC1-6429-3845-A34D-3B59597E2FA0}"/>
              </a:ext>
            </a:extLst>
          </p:cNvPr>
          <p:cNvSpPr txBox="1">
            <a:spLocks/>
          </p:cNvSpPr>
          <p:nvPr userDrawn="1"/>
        </p:nvSpPr>
        <p:spPr>
          <a:xfrm>
            <a:off x="196323" y="5305380"/>
            <a:ext cx="3141962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pic>
        <p:nvPicPr>
          <p:cNvPr id="9" name="Picture 8" descr="asc_logo.pdf">
            <a:extLst>
              <a:ext uri="{FF2B5EF4-FFF2-40B4-BE49-F238E27FC236}">
                <a16:creationId xmlns:a16="http://schemas.microsoft.com/office/drawing/2014/main" id="{6864FAD9-75E2-B342-9E33-A6A36A2451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7383" y="4275697"/>
            <a:ext cx="906762" cy="830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86BC6-6E47-9746-92BB-C73D4C22C7B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21715" y="4381651"/>
            <a:ext cx="3120672" cy="78037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6761A66-3359-6745-8A5C-67524F285BCB}"/>
              </a:ext>
            </a:extLst>
          </p:cNvPr>
          <p:cNvSpPr txBox="1">
            <a:spLocks/>
          </p:cNvSpPr>
          <p:nvPr userDrawn="1"/>
        </p:nvSpPr>
        <p:spPr>
          <a:xfrm>
            <a:off x="196323" y="5305380"/>
            <a:ext cx="3141962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23579E6-DA93-A74D-B5D3-B4C12729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399492"/>
            <a:ext cx="8196087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36C217F-B248-F345-B65D-629D7DE2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97" y="1003777"/>
            <a:ext cx="8564291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89F8B-CFAD-A14F-A23E-8989F8F0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58" t="4586" r="8748" b="6322"/>
          <a:stretch/>
        </p:blipFill>
        <p:spPr>
          <a:xfrm>
            <a:off x="196326" y="153012"/>
            <a:ext cx="1068331" cy="983458"/>
          </a:xfrm>
          <a:prstGeom prst="ellipse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8C4187-0FD5-A84C-B6FD-311B6C1C3859}"/>
              </a:ext>
            </a:extLst>
          </p:cNvPr>
          <p:cNvSpPr txBox="1">
            <a:spLocks/>
          </p:cNvSpPr>
          <p:nvPr userDrawn="1"/>
        </p:nvSpPr>
        <p:spPr>
          <a:xfrm>
            <a:off x="9652000" y="4797380"/>
            <a:ext cx="5080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944" y="399492"/>
            <a:ext cx="8556626" cy="54224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061861" y="1009652"/>
            <a:ext cx="8556626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011A-96DE-7945-BFF6-041513C63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2723E9-58A5-4D18-81BD-E1D0CC324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/>
          <p:cNvSpPr txBox="1">
            <a:spLocks/>
          </p:cNvSpPr>
          <p:nvPr userDrawn="1"/>
        </p:nvSpPr>
        <p:spPr>
          <a:xfrm>
            <a:off x="67651" y="8699"/>
            <a:ext cx="5080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36915" y="399492"/>
            <a:ext cx="8181572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054807" y="1009652"/>
            <a:ext cx="4208639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5418667" y="1009652"/>
            <a:ext cx="4199820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4971" y="399492"/>
            <a:ext cx="8123516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054198" y="1009650"/>
            <a:ext cx="8564291" cy="20184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054807" y="3157014"/>
            <a:ext cx="8563681" cy="20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7886" y="399492"/>
            <a:ext cx="8210601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54807" y="1009652"/>
            <a:ext cx="4208639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418667" y="1009651"/>
            <a:ext cx="4199820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5418667" y="3152775"/>
            <a:ext cx="4199820" cy="2033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3371" y="399492"/>
            <a:ext cx="8225116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54807" y="1009651"/>
            <a:ext cx="4208639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061863" y="3156239"/>
            <a:ext cx="4201583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5418667" y="1009651"/>
            <a:ext cx="4199820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5418667" y="3156239"/>
            <a:ext cx="4199820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422401" y="399492"/>
            <a:ext cx="8196087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54197" y="1003777"/>
            <a:ext cx="8564291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21711" y="5345613"/>
            <a:ext cx="940152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23E9-58A5-4D18-81BD-E1D0CC324A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F2E46-AB85-5642-911E-45437735D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7658" t="4586" r="8748" b="6322"/>
          <a:stretch/>
        </p:blipFill>
        <p:spPr>
          <a:xfrm>
            <a:off x="196326" y="153012"/>
            <a:ext cx="1068331" cy="983458"/>
          </a:xfrm>
          <a:prstGeom prst="ellipse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B3CB128-5C9B-2A41-B52F-367B331367A0}"/>
              </a:ext>
            </a:extLst>
          </p:cNvPr>
          <p:cNvSpPr txBox="1">
            <a:spLocks/>
          </p:cNvSpPr>
          <p:nvPr userDrawn="1"/>
        </p:nvSpPr>
        <p:spPr>
          <a:xfrm>
            <a:off x="324908" y="5345613"/>
            <a:ext cx="3593948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INSIEME - PSAAP III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7" r:id="rId2"/>
    <p:sldLayoutId id="2147483670" r:id="rId3"/>
    <p:sldLayoutId id="2147483669" r:id="rId4"/>
    <p:sldLayoutId id="2147483698" r:id="rId5"/>
    <p:sldLayoutId id="2147483675" r:id="rId6"/>
    <p:sldLayoutId id="2147483692" r:id="rId7"/>
  </p:sldLayoutIdLst>
  <p:transition spd="slow">
    <p:fade/>
  </p:transition>
  <p:hf hdr="0" ftr="0" dt="0"/>
  <p:txStyles>
    <p:titleStyle>
      <a:lvl1pPr algn="l" defTabSz="457196" rtl="0" eaLnBrk="1" latinLnBrk="0" hangingPunct="1">
        <a:lnSpc>
          <a:spcPct val="85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57196" rtl="0" eaLnBrk="1" latinLnBrk="0" hangingPunct="1">
        <a:spcBef>
          <a:spcPct val="20000"/>
        </a:spcBef>
        <a:buFont typeface="Arial"/>
        <a:buNone/>
        <a:defRPr sz="1800" kern="1200" cap="small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3" indent="-288923" algn="l" defTabSz="457196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69907" indent="-225423" algn="l" defTabSz="457196" rtl="0" eaLnBrk="1" latinLnBrk="0" hangingPunct="1">
        <a:spcBef>
          <a:spcPct val="20000"/>
        </a:spcBef>
        <a:buClr>
          <a:schemeClr val="bg2"/>
        </a:buClr>
        <a:buSzPct val="102000"/>
        <a:buFont typeface="Source Sans Pro" pitchFamily="34" charset="0"/>
        <a:buChar char="›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91" indent="-227011" algn="l" defTabSz="457196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8875" indent="-227011" algn="l" defTabSz="457196" rtl="0" eaLnBrk="1" latinLnBrk="0" hangingPunct="1">
        <a:spcBef>
          <a:spcPct val="20000"/>
        </a:spcBef>
        <a:buClr>
          <a:schemeClr val="bg2"/>
        </a:buClr>
        <a:buFont typeface="Source Sans Pro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75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2292@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vidia.com/en-us/on-demand/session/gtcspring23-s51789/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anfordhpccenter/HTR-solver" TargetMode="External"/><Relationship Id="rId13" Type="http://schemas.openxmlformats.org/officeDocument/2006/relationships/hyperlink" Target="https://nv-legate.github.io/cunumeric/23.11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s://github.com/nv-legate/cunumeri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nv-legate/legate.core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legion.stanford.edu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StanfordLegion/legion" TargetMode="Externa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ory.stanford.edu/~aiken/LegionRetreat22/videos/04-lee.mp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5D5432-E050-1B4A-9013-784C45EFECDF}"/>
              </a:ext>
            </a:extLst>
          </p:cNvPr>
          <p:cNvSpPr txBox="1"/>
          <p:nvPr/>
        </p:nvSpPr>
        <p:spPr>
          <a:xfrm>
            <a:off x="8667263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F3564-284B-2D41-BBD7-79DF1A5A48D4}"/>
              </a:ext>
            </a:extLst>
          </p:cNvPr>
          <p:cNvSpPr txBox="1"/>
          <p:nvPr/>
        </p:nvSpPr>
        <p:spPr>
          <a:xfrm>
            <a:off x="2847789" y="5459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7823C0A-F5E3-1F42-9B13-58222EB23D22}"/>
              </a:ext>
            </a:extLst>
          </p:cNvPr>
          <p:cNvSpPr txBox="1">
            <a:spLocks/>
          </p:cNvSpPr>
          <p:nvPr/>
        </p:nvSpPr>
        <p:spPr>
          <a:xfrm>
            <a:off x="1125892" y="2596006"/>
            <a:ext cx="8229600" cy="12731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Charlelie Laurent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cl2292@Stanford.edu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 behalf of the applications developers at Stanford Center For Turbulence Research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3696FF95-2D93-E69D-E778-1C85F807B990}"/>
              </a:ext>
            </a:extLst>
          </p:cNvPr>
          <p:cNvSpPr txBox="1">
            <a:spLocks/>
          </p:cNvSpPr>
          <p:nvPr/>
        </p:nvSpPr>
        <p:spPr>
          <a:xfrm>
            <a:off x="1125892" y="1206260"/>
            <a:ext cx="7886793" cy="12731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Legion Programming System for hybrid CFD, Machine Learning, and UQ Workflows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697F46-5992-5875-793F-2A9D38B914B0}"/>
              </a:ext>
            </a:extLst>
          </p:cNvPr>
          <p:cNvSpPr txBox="1">
            <a:spLocks/>
          </p:cNvSpPr>
          <p:nvPr/>
        </p:nvSpPr>
        <p:spPr>
          <a:xfrm>
            <a:off x="1125892" y="3941895"/>
            <a:ext cx="8229600" cy="56684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Stanford University, INSIEME PSAAP-III Center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10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1323645" y="733265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Write compute kernels and call to external Python libraries (leaf tasks)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323645" y="1125511"/>
            <a:ext cx="3557460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Regent task for gradient computation</a:t>
            </a:r>
          </a:p>
        </p:txBody>
      </p:sp>
      <p:sp>
        <p:nvSpPr>
          <p:cNvPr id="27" name="ZoneTexte 4">
            <a:extLst>
              <a:ext uri="{FF2B5EF4-FFF2-40B4-BE49-F238E27FC236}">
                <a16:creationId xmlns:a16="http://schemas.microsoft.com/office/drawing/2014/main" id="{BD10BFB6-30ED-F61C-A3FB-DFBB57FD2CD2}"/>
              </a:ext>
            </a:extLst>
          </p:cNvPr>
          <p:cNvSpPr txBox="1"/>
          <p:nvPr/>
        </p:nvSpPr>
        <p:spPr>
          <a:xfrm>
            <a:off x="6119962" y="1145628"/>
            <a:ext cx="3238263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Import Regent compute kernel</a:t>
            </a:r>
          </a:p>
        </p:txBody>
      </p:sp>
      <p:pic>
        <p:nvPicPr>
          <p:cNvPr id="30" name="Picture 2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B8E615-E1C3-9450-49AC-9FB9BEE1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" y="1519931"/>
            <a:ext cx="4505382" cy="2120180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E997C71-2005-C696-C18F-AF426859FA6B}"/>
              </a:ext>
            </a:extLst>
          </p:cNvPr>
          <p:cNvSpPr txBox="1"/>
          <p:nvPr/>
        </p:nvSpPr>
        <p:spPr>
          <a:xfrm>
            <a:off x="591787" y="3840916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Launch the task to multiple nodes/cores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BA43ABA-97D3-8CAF-9C85-AB8161CCF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950"/>
          <a:stretch/>
        </p:blipFill>
        <p:spPr>
          <a:xfrm>
            <a:off x="5554701" y="1592384"/>
            <a:ext cx="4368787" cy="1940880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B0C4A042-DA3F-E0C6-030C-679F49EF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10" y="4461617"/>
            <a:ext cx="3560539" cy="883996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56BAAD-E85D-71C3-422F-F92B84E1D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41"/>
          <a:stretch/>
        </p:blipFill>
        <p:spPr>
          <a:xfrm>
            <a:off x="5276648" y="4666471"/>
            <a:ext cx="4368787" cy="508412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</p:spTree>
    <p:extLst>
      <p:ext uri="{BB962C8B-B14F-4D97-AF65-F5344CB8AC3E}">
        <p14:creationId xmlns:p14="http://schemas.microsoft.com/office/powerpoint/2010/main" val="22054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11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Legate and </a:t>
            </a:r>
            <a:r>
              <a:rPr lang="en-US" sz="2200" dirty="0" err="1"/>
              <a:t>CUnumeric</a:t>
            </a:r>
            <a:endParaRPr lang="en-US" sz="2200" dirty="0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273639" y="813370"/>
            <a:ext cx="8704775" cy="233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Designed as a framework with higher-level of abstractions for writing </a:t>
            </a:r>
            <a:r>
              <a:rPr lang="en-US" sz="1600" b="1" dirty="0">
                <a:ea typeface="Arial" charset="0"/>
                <a:cs typeface="Arial" charset="0"/>
              </a:rPr>
              <a:t>composable</a:t>
            </a:r>
            <a:r>
              <a:rPr lang="en-US" sz="1600" dirty="0">
                <a:ea typeface="Arial" charset="0"/>
                <a:cs typeface="Arial" charset="0"/>
              </a:rPr>
              <a:t> Legion libraries (parallel/distributed)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Abstractions for composability: data containers (e.g. </a:t>
            </a:r>
            <a:r>
              <a:rPr lang="en-US" sz="1600" dirty="0" err="1">
                <a:ea typeface="Arial" charset="0"/>
                <a:cs typeface="Arial" charset="0"/>
              </a:rPr>
              <a:t>Numpy</a:t>
            </a:r>
            <a:r>
              <a:rPr lang="en-US" sz="1600" dirty="0">
                <a:ea typeface="Arial" charset="0"/>
                <a:cs typeface="Arial" charset="0"/>
              </a:rPr>
              <a:t> array, </a:t>
            </a:r>
            <a:r>
              <a:rPr lang="en-US" sz="1600" dirty="0" err="1">
                <a:ea typeface="Arial" charset="0"/>
                <a:cs typeface="Arial" charset="0"/>
              </a:rPr>
              <a:t>scipy</a:t>
            </a:r>
            <a:r>
              <a:rPr lang="en-US" sz="1600" dirty="0">
                <a:ea typeface="Arial" charset="0"/>
                <a:cs typeface="Arial" charset="0"/>
              </a:rPr>
              <a:t> CSR matrix) backed by Legate Stores (mapped to region field in Legion)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Example: </a:t>
            </a:r>
            <a:r>
              <a:rPr lang="en-US" sz="1600" dirty="0" err="1">
                <a:ea typeface="Arial" charset="0"/>
                <a:cs typeface="Arial" charset="0"/>
              </a:rPr>
              <a:t>Cunumeric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Numpy</a:t>
            </a:r>
            <a:r>
              <a:rPr lang="en-US" sz="1600" dirty="0">
                <a:ea typeface="Arial" charset="0"/>
                <a:cs typeface="Arial" charset="0"/>
              </a:rPr>
              <a:t> drop-in replacement), </a:t>
            </a:r>
            <a:r>
              <a:rPr lang="en-US" sz="1600" dirty="0" err="1">
                <a:ea typeface="Arial" charset="0"/>
                <a:cs typeface="Arial" charset="0"/>
              </a:rPr>
              <a:t>legate.sparse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scipy.sparse</a:t>
            </a:r>
            <a:r>
              <a:rPr lang="en-US" sz="1600" dirty="0">
                <a:ea typeface="Arial" charset="0"/>
                <a:cs typeface="Arial" charset="0"/>
              </a:rPr>
              <a:t> drop-in replacement), </a:t>
            </a:r>
            <a:r>
              <a:rPr lang="en-US" sz="1600" dirty="0" err="1">
                <a:ea typeface="Arial" charset="0"/>
                <a:cs typeface="Arial" charset="0"/>
              </a:rPr>
              <a:t>legate.pandas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pands</a:t>
            </a:r>
            <a:r>
              <a:rPr lang="en-US" sz="1600" dirty="0">
                <a:ea typeface="Arial" charset="0"/>
                <a:cs typeface="Arial" charset="0"/>
              </a:rPr>
              <a:t> drop-in replacement) 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White-box approach: Legate developers write all APIs from scratch rather than reusing existing implementation</a:t>
            </a:r>
          </a:p>
        </p:txBody>
      </p:sp>
      <p:pic>
        <p:nvPicPr>
          <p:cNvPr id="9" name="Picture 8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DCBD4CD6-D522-4C1C-0429-EA6B4974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82" y="3557605"/>
            <a:ext cx="3228126" cy="1538404"/>
          </a:xfrm>
          <a:prstGeom prst="rect">
            <a:avLst/>
          </a:prstGeom>
          <a:solidFill>
            <a:srgbClr val="269126"/>
          </a:solidFill>
          <a:ln w="25400">
            <a:solidFill>
              <a:srgbClr val="269126"/>
            </a:solidFill>
          </a:ln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DDC98C59-B5CF-6C34-4A22-79C94CA10FE5}"/>
              </a:ext>
            </a:extLst>
          </p:cNvPr>
          <p:cNvSpPr txBox="1"/>
          <p:nvPr/>
        </p:nvSpPr>
        <p:spPr>
          <a:xfrm>
            <a:off x="6318609" y="3133582"/>
            <a:ext cx="3328499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Gradient computation in </a:t>
            </a:r>
            <a:r>
              <a:rPr lang="en-US" sz="1600" dirty="0" err="1">
                <a:ea typeface="Arial" charset="0"/>
                <a:cs typeface="Arial" charset="0"/>
              </a:rPr>
              <a:t>Cunumeric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7" name="Picture 6" descr="A diagram of a program&#10;&#10;Description automatically generated">
            <a:extLst>
              <a:ext uri="{FF2B5EF4-FFF2-40B4-BE49-F238E27FC236}">
                <a16:creationId xmlns:a16="http://schemas.microsoft.com/office/drawing/2014/main" id="{0B852B7C-4478-B08F-2E78-3F873F8A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645" y="3185885"/>
            <a:ext cx="2868687" cy="1921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40356-EECA-8E6B-8696-70C1F42F685B}"/>
              </a:ext>
            </a:extLst>
          </p:cNvPr>
          <p:cNvSpPr txBox="1"/>
          <p:nvPr/>
        </p:nvSpPr>
        <p:spPr>
          <a:xfrm>
            <a:off x="1409695" y="5010388"/>
            <a:ext cx="4267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</a:rPr>
              <a:t>Credits: </a:t>
            </a:r>
            <a:r>
              <a:rPr lang="en-US" sz="1000" dirty="0" err="1">
                <a:solidFill>
                  <a:srgbClr val="222222"/>
                </a:solidFill>
              </a:rPr>
              <a:t>Wonchan</a:t>
            </a:r>
            <a:r>
              <a:rPr lang="en-US" sz="1000" dirty="0">
                <a:solidFill>
                  <a:srgbClr val="222222"/>
                </a:solidFill>
              </a:rPr>
              <a:t> Lee, Nvidia GTC 2023</a:t>
            </a:r>
          </a:p>
          <a:p>
            <a:pPr algn="ctr"/>
            <a:r>
              <a:rPr lang="en-US" sz="1000" dirty="0">
                <a:solidFill>
                  <a:srgbClr val="222222"/>
                </a:solidFill>
              </a:rPr>
              <a:t>(</a:t>
            </a:r>
            <a:r>
              <a:rPr lang="en-US" sz="1000" dirty="0">
                <a:solidFill>
                  <a:srgbClr val="222222"/>
                </a:solidFill>
                <a:hlinkClick r:id="rId5"/>
              </a:rPr>
              <a:t>https://www.nvidia.com/en-us/on-demand/session/gtcspring23-s51789/</a:t>
            </a:r>
            <a:r>
              <a:rPr lang="en-US" sz="1000" dirty="0">
                <a:solidFill>
                  <a:srgbClr val="222222"/>
                </a:solidFill>
              </a:rPr>
              <a:t>)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9E72B951-1538-D970-D9EE-C569F6C1A1AD}"/>
              </a:ext>
            </a:extLst>
          </p:cNvPr>
          <p:cNvSpPr txBox="1"/>
          <p:nvPr/>
        </p:nvSpPr>
        <p:spPr>
          <a:xfrm>
            <a:off x="6623921" y="5107627"/>
            <a:ext cx="2818248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649500"/>
                </a:solidFill>
                <a:ea typeface="Arial" charset="0"/>
                <a:cs typeface="Arial" charset="0"/>
              </a:rPr>
              <a:t>More in the hands-on demo…</a:t>
            </a:r>
          </a:p>
        </p:txBody>
      </p:sp>
    </p:spTree>
    <p:extLst>
      <p:ext uri="{BB962C8B-B14F-4D97-AF65-F5344CB8AC3E}">
        <p14:creationId xmlns:p14="http://schemas.microsoft.com/office/powerpoint/2010/main" val="15680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12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Acknowledgements and funding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39A0-0889-10F3-BE42-5E22C2E5F0FE}"/>
              </a:ext>
            </a:extLst>
          </p:cNvPr>
          <p:cNvSpPr txBox="1"/>
          <p:nvPr/>
        </p:nvSpPr>
        <p:spPr>
          <a:xfrm>
            <a:off x="3906380" y="757982"/>
            <a:ext cx="2347240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Legion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FDE70C-0105-C7AA-2910-CC772AA7FAE9}"/>
              </a:ext>
            </a:extLst>
          </p:cNvPr>
          <p:cNvSpPr txBox="1">
            <a:spLocks/>
          </p:cNvSpPr>
          <p:nvPr/>
        </p:nvSpPr>
        <p:spPr>
          <a:xfrm>
            <a:off x="4362458" y="4861184"/>
            <a:ext cx="1781409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Questions?</a:t>
            </a:r>
          </a:p>
        </p:txBody>
      </p:sp>
      <p:pic>
        <p:nvPicPr>
          <p:cNvPr id="12" name="Picture 11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2242A71-F52E-8BAA-0518-F984DE388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9" b="53620"/>
          <a:stretch/>
        </p:blipFill>
        <p:spPr>
          <a:xfrm>
            <a:off x="5741822" y="2779307"/>
            <a:ext cx="2347240" cy="464695"/>
          </a:xfrm>
          <a:prstGeom prst="rect">
            <a:avLst/>
          </a:prstGeom>
        </p:spPr>
      </p:pic>
      <p:pic>
        <p:nvPicPr>
          <p:cNvPr id="13" name="Picture 1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7B57A50-3520-A800-E644-DA3F9858E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46381" r="7290" b="21787"/>
          <a:stretch/>
        </p:blipFill>
        <p:spPr>
          <a:xfrm>
            <a:off x="8089062" y="2542692"/>
            <a:ext cx="1758967" cy="937923"/>
          </a:xfrm>
          <a:prstGeom prst="rect">
            <a:avLst/>
          </a:prstGeom>
        </p:spPr>
      </p:pic>
      <p:pic>
        <p:nvPicPr>
          <p:cNvPr id="16" name="Picture 1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AD61A76B-D690-555A-A09D-96FC2E10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68" b="-170"/>
          <a:stretch/>
        </p:blipFill>
        <p:spPr>
          <a:xfrm>
            <a:off x="3960413" y="3988272"/>
            <a:ext cx="1781409" cy="523326"/>
          </a:xfrm>
          <a:prstGeom prst="rect">
            <a:avLst/>
          </a:prstGeom>
        </p:spPr>
      </p:pic>
      <p:pic>
        <p:nvPicPr>
          <p:cNvPr id="18" name="Picture 17" descr="A logo with black text&#10;&#10;Description automatically generated">
            <a:extLst>
              <a:ext uri="{FF2B5EF4-FFF2-40B4-BE49-F238E27FC236}">
                <a16:creationId xmlns:a16="http://schemas.microsoft.com/office/drawing/2014/main" id="{D9292FF8-FF12-C370-7317-01E22B0E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43" y="1152301"/>
            <a:ext cx="1505803" cy="706634"/>
          </a:xfrm>
          <a:prstGeom prst="rect">
            <a:avLst/>
          </a:prstGeom>
        </p:spPr>
      </p:pic>
      <p:pic>
        <p:nvPicPr>
          <p:cNvPr id="22" name="Picture 21" descr="A logo for a company&#10;&#10;Description automatically generated">
            <a:extLst>
              <a:ext uri="{FF2B5EF4-FFF2-40B4-BE49-F238E27FC236}">
                <a16:creationId xmlns:a16="http://schemas.microsoft.com/office/drawing/2014/main" id="{9950C081-4694-7376-2C4F-03C7E15D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97" y="1037253"/>
            <a:ext cx="1370400" cy="936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D91169-F25B-0824-1358-19D5CE838334}"/>
              </a:ext>
            </a:extLst>
          </p:cNvPr>
          <p:cNvSpPr txBox="1"/>
          <p:nvPr/>
        </p:nvSpPr>
        <p:spPr>
          <a:xfrm>
            <a:off x="3440265" y="2413042"/>
            <a:ext cx="3163171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Legion Runtime and language</a:t>
            </a:r>
          </a:p>
        </p:txBody>
      </p:sp>
      <p:pic>
        <p:nvPicPr>
          <p:cNvPr id="27" name="Picture 26" descr="A blue and white logo&#10;&#10;Description automatically generated">
            <a:extLst>
              <a:ext uri="{FF2B5EF4-FFF2-40B4-BE49-F238E27FC236}">
                <a16:creationId xmlns:a16="http://schemas.microsoft.com/office/drawing/2014/main" id="{BAE0A33A-7511-777D-63BC-E0D53987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024" y="1249028"/>
            <a:ext cx="1520482" cy="49047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7A62CAB-835E-4FD1-5D97-26B10ECD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72" y="1307637"/>
            <a:ext cx="1714483" cy="4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logo for a company&#10;&#10;Description automatically generated">
            <a:extLst>
              <a:ext uri="{FF2B5EF4-FFF2-40B4-BE49-F238E27FC236}">
                <a16:creationId xmlns:a16="http://schemas.microsoft.com/office/drawing/2014/main" id="{48CA7BAC-A174-5247-CACE-D3558A86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2" y="2584064"/>
            <a:ext cx="1370400" cy="936729"/>
          </a:xfrm>
          <a:prstGeom prst="rect">
            <a:avLst/>
          </a:prstGeom>
        </p:spPr>
      </p:pic>
      <p:pic>
        <p:nvPicPr>
          <p:cNvPr id="30" name="Picture 29" descr="A blue and white logo&#10;&#10;Description automatically generated">
            <a:extLst>
              <a:ext uri="{FF2B5EF4-FFF2-40B4-BE49-F238E27FC236}">
                <a16:creationId xmlns:a16="http://schemas.microsoft.com/office/drawing/2014/main" id="{52722AF3-E516-08F0-5404-2C39C0E1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199" y="2808303"/>
            <a:ext cx="1520482" cy="490478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4D7FBF6-921C-8AFD-9BD2-DFA4FD15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40" y="2808303"/>
            <a:ext cx="1714483" cy="4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E0AE2F-E178-7CE0-2F01-7CCF31B20F86}"/>
              </a:ext>
            </a:extLst>
          </p:cNvPr>
          <p:cNvSpPr txBox="1"/>
          <p:nvPr/>
        </p:nvSpPr>
        <p:spPr>
          <a:xfrm>
            <a:off x="4535863" y="3728126"/>
            <a:ext cx="971973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0CA40-E67D-A779-3168-CD3E7339B286}"/>
              </a:ext>
            </a:extLst>
          </p:cNvPr>
          <p:cNvSpPr txBox="1"/>
          <p:nvPr/>
        </p:nvSpPr>
        <p:spPr>
          <a:xfrm>
            <a:off x="2934974" y="1981243"/>
            <a:ext cx="409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https://github.com/stanfordhpccenter/HTR-solver</a:t>
            </a:r>
            <a:r>
              <a:rPr lang="en-US" sz="14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257F31-BAE6-1350-497A-B9BD04330263}"/>
              </a:ext>
            </a:extLst>
          </p:cNvPr>
          <p:cNvSpPr txBox="1"/>
          <p:nvPr/>
        </p:nvSpPr>
        <p:spPr>
          <a:xfrm>
            <a:off x="1648029" y="3543760"/>
            <a:ext cx="3605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https://github.com/StanfordLegion/legion</a:t>
            </a:r>
            <a:r>
              <a:rPr lang="en-US" sz="1400" dirty="0"/>
              <a:t>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CC028-6BEE-C303-1B8B-55EF78B99926}"/>
              </a:ext>
            </a:extLst>
          </p:cNvPr>
          <p:cNvSpPr txBox="1"/>
          <p:nvPr/>
        </p:nvSpPr>
        <p:spPr>
          <a:xfrm>
            <a:off x="5601830" y="3508298"/>
            <a:ext cx="2539167" cy="31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https://legion.stanford.edu/</a:t>
            </a:r>
            <a:r>
              <a:rPr lang="en-US" sz="14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7CAAF2-8110-7E46-883E-64612E5E0E44}"/>
              </a:ext>
            </a:extLst>
          </p:cNvPr>
          <p:cNvSpPr txBox="1"/>
          <p:nvPr/>
        </p:nvSpPr>
        <p:spPr>
          <a:xfrm>
            <a:off x="260082" y="4358724"/>
            <a:ext cx="9639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11"/>
              </a:rPr>
              <a:t>https://github.com/nv-legate/legate.core</a:t>
            </a:r>
            <a:r>
              <a:rPr lang="en-US" sz="1400" dirty="0"/>
              <a:t>                                    </a:t>
            </a:r>
            <a:r>
              <a:rPr lang="en-US" sz="1400" dirty="0">
                <a:hlinkClick r:id="rId12"/>
              </a:rPr>
              <a:t>https://github.com/nv-legate/cunumeric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A8294E-C585-B665-71AE-9CBEFDC16657}"/>
              </a:ext>
            </a:extLst>
          </p:cNvPr>
          <p:cNvSpPr txBox="1"/>
          <p:nvPr/>
        </p:nvSpPr>
        <p:spPr>
          <a:xfrm>
            <a:off x="3251204" y="4663451"/>
            <a:ext cx="3541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https://nv-legate.github.io/cunumeric/23.11/</a:t>
            </a:r>
            <a:r>
              <a:rPr lang="en-US" sz="1400" dirty="0"/>
              <a:t> </a:t>
            </a:r>
          </a:p>
        </p:txBody>
      </p:sp>
      <p:pic>
        <p:nvPicPr>
          <p:cNvPr id="44" name="Picture 43" descr="A close-up of a logo&#10;&#10;Description automatically generated">
            <a:extLst>
              <a:ext uri="{FF2B5EF4-FFF2-40B4-BE49-F238E27FC236}">
                <a16:creationId xmlns:a16="http://schemas.microsoft.com/office/drawing/2014/main" id="{B83D7CDC-6EA8-7F74-9F19-FD2FFCC4CA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8521" y="1316660"/>
            <a:ext cx="115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2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Legion Runtime [1]</a:t>
            </a:r>
          </a:p>
        </p:txBody>
      </p:sp>
      <p:sp>
        <p:nvSpPr>
          <p:cNvPr id="37" name="ZoneTexte 4">
            <a:extLst>
              <a:ext uri="{FF2B5EF4-FFF2-40B4-BE49-F238E27FC236}">
                <a16:creationId xmlns:a16="http://schemas.microsoft.com/office/drawing/2014/main" id="{0E9E7DB8-A353-D701-F198-9EA89941DF3F}"/>
              </a:ext>
            </a:extLst>
          </p:cNvPr>
          <p:cNvSpPr txBox="1"/>
          <p:nvPr/>
        </p:nvSpPr>
        <p:spPr>
          <a:xfrm>
            <a:off x="1252669" y="554563"/>
            <a:ext cx="2967639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Task-based implicit</a:t>
            </a: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 system: task = unit of execution candidate for parallel/distributed execution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Data-centric</a:t>
            </a: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: user only defines data (regions) and partitions</a:t>
            </a:r>
          </a:p>
        </p:txBody>
      </p:sp>
      <p:sp>
        <p:nvSpPr>
          <p:cNvPr id="53" name="ZoneTexte 4">
            <a:extLst>
              <a:ext uri="{FF2B5EF4-FFF2-40B4-BE49-F238E27FC236}">
                <a16:creationId xmlns:a16="http://schemas.microsoft.com/office/drawing/2014/main" id="{A29445AE-FEE1-5907-63A5-5E0F3A817335}"/>
              </a:ext>
            </a:extLst>
          </p:cNvPr>
          <p:cNvSpPr txBox="1"/>
          <p:nvPr/>
        </p:nvSpPr>
        <p:spPr>
          <a:xfrm>
            <a:off x="4291284" y="554563"/>
            <a:ext cx="5868716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Task have privileges over regions  </a:t>
            </a: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dependence analysis  task graph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GPU tasks have to be written manually (1 variant per processor kind)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Not supposed to be used directly in a scientific HPC code, but rather to write libraries in a “Bring your Own Abstraction”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56CD0-8D64-8F7B-2299-8B8E190D3A78}"/>
              </a:ext>
            </a:extLst>
          </p:cNvPr>
          <p:cNvSpPr txBox="1"/>
          <p:nvPr/>
        </p:nvSpPr>
        <p:spPr>
          <a:xfrm>
            <a:off x="3476546" y="5374108"/>
            <a:ext cx="236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Bauer, M., et al., </a:t>
            </a:r>
            <a:r>
              <a:rPr lang="en-US" sz="1000" i="1" dirty="0">
                <a:solidFill>
                  <a:srgbClr val="222222"/>
                </a:solidFill>
              </a:rPr>
              <a:t>SC’12,</a:t>
            </a:r>
            <a:r>
              <a:rPr lang="en-US" sz="1000" dirty="0">
                <a:solidFill>
                  <a:srgbClr val="222222"/>
                </a:solidFill>
              </a:rPr>
              <a:t> IEEE, 2012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C6E9F1EF-90BF-6349-EDB5-C81F16FF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9"/>
          <a:stretch/>
        </p:blipFill>
        <p:spPr>
          <a:xfrm>
            <a:off x="1108369" y="2525828"/>
            <a:ext cx="7343970" cy="253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9656-7FB6-A125-C030-68CABEBFA8BF}"/>
              </a:ext>
            </a:extLst>
          </p:cNvPr>
          <p:cNvSpPr txBox="1"/>
          <p:nvPr/>
        </p:nvSpPr>
        <p:spPr>
          <a:xfrm>
            <a:off x="2998873" y="4960382"/>
            <a:ext cx="4267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</a:rPr>
              <a:t>Credits: </a:t>
            </a:r>
            <a:r>
              <a:rPr lang="en-US" sz="1000" dirty="0" err="1">
                <a:solidFill>
                  <a:srgbClr val="222222"/>
                </a:solidFill>
              </a:rPr>
              <a:t>Wonchan</a:t>
            </a:r>
            <a:r>
              <a:rPr lang="en-US" sz="1000" dirty="0">
                <a:solidFill>
                  <a:srgbClr val="222222"/>
                </a:solidFill>
              </a:rPr>
              <a:t> Lee, Legion Retreat 2022 (</a:t>
            </a:r>
            <a:r>
              <a:rPr lang="en-US" sz="1000" dirty="0">
                <a:solidFill>
                  <a:srgbClr val="222222"/>
                </a:solidFill>
                <a:hlinkClick r:id="rId4"/>
              </a:rPr>
              <a:t>https://theory.stanford.edu/~aiken/LegionRetreat22/videos/04-lee.mp4</a:t>
            </a:r>
            <a:r>
              <a:rPr lang="en-US" sz="1000" dirty="0">
                <a:solidFill>
                  <a:srgbClr val="222222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D7A8C-F82B-A4DA-71C0-71C5C633FE4E}"/>
              </a:ext>
            </a:extLst>
          </p:cNvPr>
          <p:cNvSpPr/>
          <p:nvPr/>
        </p:nvSpPr>
        <p:spPr>
          <a:xfrm>
            <a:off x="6254262" y="2525828"/>
            <a:ext cx="246184" cy="1470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1CD03CED-DEEF-325C-D6F5-3B0D93E30668}"/>
              </a:ext>
            </a:extLst>
          </p:cNvPr>
          <p:cNvSpPr txBox="1"/>
          <p:nvPr/>
        </p:nvSpPr>
        <p:spPr>
          <a:xfrm>
            <a:off x="6001483" y="4502290"/>
            <a:ext cx="751742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400" dirty="0">
                <a:solidFill>
                  <a:srgbClr val="2988CE"/>
                </a:solidFill>
                <a:ea typeface="Arial" charset="0"/>
                <a:cs typeface="Arial" charset="0"/>
                <a:sym typeface="Wingdings" pitchFamily="2" charset="2"/>
              </a:rPr>
              <a:t>Mapper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CEC07D0-A0BD-5990-B51B-9111DB84BD4A}"/>
              </a:ext>
            </a:extLst>
          </p:cNvPr>
          <p:cNvSpPr/>
          <p:nvPr/>
        </p:nvSpPr>
        <p:spPr>
          <a:xfrm rot="10800000">
            <a:off x="6282653" y="3982524"/>
            <a:ext cx="189401" cy="542925"/>
          </a:xfrm>
          <a:prstGeom prst="downArrow">
            <a:avLst/>
          </a:prstGeom>
          <a:solidFill>
            <a:srgbClr val="86DA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4540CF-7846-3339-A714-B8C6885BB9E9}"/>
              </a:ext>
            </a:extLst>
          </p:cNvPr>
          <p:cNvSpPr/>
          <p:nvPr/>
        </p:nvSpPr>
        <p:spPr>
          <a:xfrm>
            <a:off x="3912074" y="1148556"/>
            <a:ext cx="1639357" cy="2108527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E10DF-9950-CFAF-6EB6-7488B6BA819C}"/>
              </a:ext>
            </a:extLst>
          </p:cNvPr>
          <p:cNvSpPr/>
          <p:nvPr/>
        </p:nvSpPr>
        <p:spPr>
          <a:xfrm>
            <a:off x="2015269" y="1137981"/>
            <a:ext cx="1622975" cy="211910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2CB22-995F-3102-3DBB-E600491BD26E}"/>
              </a:ext>
            </a:extLst>
          </p:cNvPr>
          <p:cNvSpPr/>
          <p:nvPr/>
        </p:nvSpPr>
        <p:spPr>
          <a:xfrm>
            <a:off x="2015272" y="4216987"/>
            <a:ext cx="6456403" cy="42921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3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Legion programming system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3D9405-394A-5E24-5914-27DAF053001F}"/>
              </a:ext>
            </a:extLst>
          </p:cNvPr>
          <p:cNvSpPr txBox="1"/>
          <p:nvPr/>
        </p:nvSpPr>
        <p:spPr>
          <a:xfrm>
            <a:off x="3465395" y="5295641"/>
            <a:ext cx="2366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Bauer, M., et al., </a:t>
            </a:r>
            <a:r>
              <a:rPr lang="en-US" sz="1000" i="1" dirty="0">
                <a:solidFill>
                  <a:srgbClr val="222222"/>
                </a:solidFill>
              </a:rPr>
              <a:t>SC’12,</a:t>
            </a:r>
            <a:r>
              <a:rPr lang="en-US" sz="1000" dirty="0">
                <a:solidFill>
                  <a:srgbClr val="222222"/>
                </a:solidFill>
              </a:rPr>
              <a:t> IEEE, 2012</a:t>
            </a:r>
          </a:p>
          <a:p>
            <a:r>
              <a:rPr lang="en-US" sz="1000" dirty="0">
                <a:solidFill>
                  <a:srgbClr val="222222"/>
                </a:solidFill>
              </a:rPr>
              <a:t>[2] Slaughter, E., et al., </a:t>
            </a:r>
            <a:r>
              <a:rPr lang="en-US" sz="1000" i="1" dirty="0">
                <a:solidFill>
                  <a:srgbClr val="222222"/>
                </a:solidFill>
              </a:rPr>
              <a:t>SC’15</a:t>
            </a:r>
            <a:r>
              <a:rPr lang="en-US" sz="1000" dirty="0">
                <a:solidFill>
                  <a:srgbClr val="222222"/>
                </a:solidFill>
              </a:rPr>
              <a:t>, IEEE, 2015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DFC608-B853-A613-E884-54B610B0315C}"/>
              </a:ext>
            </a:extLst>
          </p:cNvPr>
          <p:cNvSpPr/>
          <p:nvPr/>
        </p:nvSpPr>
        <p:spPr>
          <a:xfrm>
            <a:off x="2015272" y="3285775"/>
            <a:ext cx="6474940" cy="451069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ADEDD-311F-9FF5-408C-1E776CAB113E}"/>
              </a:ext>
            </a:extLst>
          </p:cNvPr>
          <p:cNvSpPr txBox="1"/>
          <p:nvPr/>
        </p:nvSpPr>
        <p:spPr>
          <a:xfrm>
            <a:off x="3966220" y="3262444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Legion [1] (C++ API)</a:t>
            </a:r>
          </a:p>
          <a:p>
            <a:pPr algn="ctr"/>
            <a:r>
              <a:rPr lang="en-US" sz="1200" dirty="0"/>
              <a:t>(Implicit Task-based distributed computation)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5091C9-6204-7FC3-2573-7C783C086062}"/>
              </a:ext>
            </a:extLst>
          </p:cNvPr>
          <p:cNvCxnSpPr>
            <a:cxnSpLocks/>
          </p:cNvCxnSpPr>
          <p:nvPr/>
        </p:nvCxnSpPr>
        <p:spPr>
          <a:xfrm flipH="1">
            <a:off x="3625186" y="2317588"/>
            <a:ext cx="256503" cy="0"/>
          </a:xfrm>
          <a:prstGeom prst="straightConnector1">
            <a:avLst/>
          </a:prstGeom>
          <a:ln w="31750">
            <a:solidFill>
              <a:srgbClr val="D62728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4D7DA1-7238-7B0A-9D3A-DF8819108F80}"/>
              </a:ext>
            </a:extLst>
          </p:cNvPr>
          <p:cNvSpPr txBox="1"/>
          <p:nvPr/>
        </p:nvSpPr>
        <p:spPr>
          <a:xfrm>
            <a:off x="3903821" y="1117743"/>
            <a:ext cx="173299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Pygion</a:t>
            </a:r>
            <a:r>
              <a:rPr lang="en-US" sz="1600" dirty="0"/>
              <a:t> [3]</a:t>
            </a:r>
          </a:p>
          <a:p>
            <a:pPr algn="ctr"/>
            <a:r>
              <a:rPr lang="en-US" sz="1200" dirty="0"/>
              <a:t>(Legion Python API)</a:t>
            </a:r>
            <a:br>
              <a:rPr lang="en-US" sz="1200" dirty="0"/>
            </a:b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OpenMP, no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Dynamically type-checked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Optimizations partially supported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call external Python lib. (</a:t>
            </a:r>
            <a:r>
              <a:rPr lang="en-US" sz="1200" dirty="0" err="1"/>
              <a:t>CuPy</a:t>
            </a:r>
            <a:r>
              <a:rPr lang="en-US" sz="1200" dirty="0"/>
              <a:t>, </a:t>
            </a:r>
            <a:r>
              <a:rPr lang="en-US" sz="1200" dirty="0" err="1"/>
              <a:t>Pytorch</a:t>
            </a:r>
            <a:r>
              <a:rPr lang="en-US" sz="1200" dirty="0"/>
              <a:t>, …)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6E3CD9-A63A-25E4-5FCE-6363120E7134}"/>
              </a:ext>
            </a:extLst>
          </p:cNvPr>
          <p:cNvCxnSpPr>
            <a:cxnSpLocks/>
          </p:cNvCxnSpPr>
          <p:nvPr/>
        </p:nvCxnSpPr>
        <p:spPr>
          <a:xfrm>
            <a:off x="3640281" y="2086981"/>
            <a:ext cx="271793" cy="0"/>
          </a:xfrm>
          <a:prstGeom prst="straightConnector1">
            <a:avLst/>
          </a:prstGeom>
          <a:ln w="31750">
            <a:solidFill>
              <a:srgbClr val="D62728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586C0A-355F-2C94-A779-7BB69E154C4D}"/>
              </a:ext>
            </a:extLst>
          </p:cNvPr>
          <p:cNvSpPr txBox="1"/>
          <p:nvPr/>
        </p:nvSpPr>
        <p:spPr>
          <a:xfrm>
            <a:off x="5781108" y="5298733"/>
            <a:ext cx="284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[3] Slaughter, E., et al., </a:t>
            </a:r>
            <a:r>
              <a:rPr lang="en-US" sz="1000" i="1" dirty="0">
                <a:solidFill>
                  <a:srgbClr val="222222"/>
                </a:solidFill>
              </a:rPr>
              <a:t>PAW-ATM,</a:t>
            </a:r>
            <a:r>
              <a:rPr lang="en-US" sz="1000" dirty="0">
                <a:solidFill>
                  <a:srgbClr val="222222"/>
                </a:solidFill>
              </a:rPr>
              <a:t> IEEE/ACM, 2019</a:t>
            </a:r>
          </a:p>
          <a:p>
            <a:r>
              <a:rPr lang="en-US" sz="1000" dirty="0">
                <a:solidFill>
                  <a:srgbClr val="222222"/>
                </a:solidFill>
              </a:rPr>
              <a:t>[4] Bauer, M., Garland, M., SC’19, IEEE,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F0FC3-E091-CB93-DCC5-C5843E905DF5}"/>
              </a:ext>
            </a:extLst>
          </p:cNvPr>
          <p:cNvSpPr/>
          <p:nvPr/>
        </p:nvSpPr>
        <p:spPr>
          <a:xfrm>
            <a:off x="2015272" y="3747347"/>
            <a:ext cx="6474940" cy="429215"/>
          </a:xfrm>
          <a:prstGeom prst="rect">
            <a:avLst/>
          </a:prstGeom>
          <a:solidFill>
            <a:srgbClr val="CF96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40766-0B8C-7A14-6BFF-F9AF3C43E4E8}"/>
              </a:ext>
            </a:extLst>
          </p:cNvPr>
          <p:cNvSpPr txBox="1"/>
          <p:nvPr/>
        </p:nvSpPr>
        <p:spPr>
          <a:xfrm>
            <a:off x="3920501" y="3693767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Realm</a:t>
            </a:r>
          </a:p>
          <a:p>
            <a:pPr algn="ctr"/>
            <a:r>
              <a:rPr lang="en-US" sz="1200" dirty="0"/>
              <a:t>(Explicit Task-based distributed computation)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FB64F-27BF-428C-2935-E4DA27342BFE}"/>
              </a:ext>
            </a:extLst>
          </p:cNvPr>
          <p:cNvSpPr txBox="1"/>
          <p:nvPr/>
        </p:nvSpPr>
        <p:spPr>
          <a:xfrm>
            <a:off x="4615814" y="4169985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GASNet</a:t>
            </a:r>
            <a:r>
              <a:rPr lang="en-US" sz="1600" dirty="0"/>
              <a:t>-EX</a:t>
            </a:r>
          </a:p>
          <a:p>
            <a:pPr algn="ctr"/>
            <a:r>
              <a:rPr lang="en-US" sz="1200" dirty="0"/>
              <a:t>(Communication layer)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B09D71-BFC4-935A-9A92-E0850BDDFD77}"/>
              </a:ext>
            </a:extLst>
          </p:cNvPr>
          <p:cNvSpPr/>
          <p:nvPr/>
        </p:nvSpPr>
        <p:spPr>
          <a:xfrm>
            <a:off x="5825260" y="1812746"/>
            <a:ext cx="2664952" cy="1439195"/>
          </a:xfrm>
          <a:prstGeom prst="rect">
            <a:avLst/>
          </a:prstGeom>
          <a:solidFill>
            <a:srgbClr val="1EA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05D046-0A0D-97DF-4083-819F373662C2}"/>
              </a:ext>
            </a:extLst>
          </p:cNvPr>
          <p:cNvSpPr txBox="1"/>
          <p:nvPr/>
        </p:nvSpPr>
        <p:spPr>
          <a:xfrm>
            <a:off x="1971063" y="1124541"/>
            <a:ext cx="17746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Regent [2]</a:t>
            </a:r>
          </a:p>
          <a:p>
            <a:pPr algn="ctr"/>
            <a:r>
              <a:rPr lang="en-US" sz="1200" dirty="0"/>
              <a:t>(Legion language)</a:t>
            </a:r>
            <a:br>
              <a:rPr lang="en-US" sz="1200" dirty="0"/>
            </a:b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Sequential semantics, type system ensures program correctness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Lua/Terra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CPUs + GPUs (NV/AMD/INTEL)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Static optimizations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D756D6-6B6F-843F-EAF7-23176FAB8D1F}"/>
              </a:ext>
            </a:extLst>
          </p:cNvPr>
          <p:cNvSpPr txBox="1"/>
          <p:nvPr/>
        </p:nvSpPr>
        <p:spPr>
          <a:xfrm>
            <a:off x="5806073" y="1825106"/>
            <a:ext cx="26561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Legate [4]</a:t>
            </a:r>
            <a:br>
              <a:rPr lang="en-US" sz="16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Framework for building composable Legion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Higher-level of abstraction (e.g. Legate Stores, Legate tasks, …)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B531AC-EA4E-1AAC-A0D8-00F185C1687B}"/>
              </a:ext>
            </a:extLst>
          </p:cNvPr>
          <p:cNvSpPr/>
          <p:nvPr/>
        </p:nvSpPr>
        <p:spPr>
          <a:xfrm>
            <a:off x="5825260" y="1104861"/>
            <a:ext cx="1302458" cy="674050"/>
          </a:xfrm>
          <a:prstGeom prst="rect">
            <a:avLst/>
          </a:prstGeom>
          <a:solidFill>
            <a:srgbClr val="A9E7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8F6413-59E6-944B-557A-27DEEB42E087}"/>
              </a:ext>
            </a:extLst>
          </p:cNvPr>
          <p:cNvSpPr txBox="1"/>
          <p:nvPr/>
        </p:nvSpPr>
        <p:spPr>
          <a:xfrm>
            <a:off x="5861365" y="1073420"/>
            <a:ext cx="123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Cunumeric</a:t>
            </a:r>
            <a:br>
              <a:rPr lang="en-US" sz="1600" dirty="0"/>
            </a:br>
            <a:r>
              <a:rPr lang="en-US" sz="1200" dirty="0"/>
              <a:t>(</a:t>
            </a:r>
            <a:r>
              <a:rPr lang="en-US" sz="1200" dirty="0" err="1"/>
              <a:t>Numpy</a:t>
            </a:r>
            <a:r>
              <a:rPr lang="en-US" sz="1200" dirty="0"/>
              <a:t> drop-in replacement)</a:t>
            </a:r>
            <a:endParaRPr lang="en-US" sz="1600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18366FB-ED2D-8EDD-0E01-C5CCD005ED87}"/>
              </a:ext>
            </a:extLst>
          </p:cNvPr>
          <p:cNvSpPr/>
          <p:nvPr/>
        </p:nvSpPr>
        <p:spPr>
          <a:xfrm>
            <a:off x="1697785" y="1104861"/>
            <a:ext cx="225631" cy="3050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7A38990-29EE-BA54-3717-6BDE16061656}"/>
              </a:ext>
            </a:extLst>
          </p:cNvPr>
          <p:cNvSpPr/>
          <p:nvPr/>
        </p:nvSpPr>
        <p:spPr>
          <a:xfrm>
            <a:off x="1743405" y="4233854"/>
            <a:ext cx="180011" cy="4292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C7F10A3B-05A6-97EC-3F9C-27BFC395CA2F}"/>
              </a:ext>
            </a:extLst>
          </p:cNvPr>
          <p:cNvSpPr/>
          <p:nvPr/>
        </p:nvSpPr>
        <p:spPr>
          <a:xfrm flipH="1">
            <a:off x="8594289" y="1130432"/>
            <a:ext cx="179803" cy="2129057"/>
          </a:xfrm>
          <a:prstGeom prst="leftBrace">
            <a:avLst>
              <a:gd name="adj1" fmla="val 8333"/>
              <a:gd name="adj2" fmla="val 496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C87586-4251-18EF-4625-2215DB3EEC18}"/>
              </a:ext>
            </a:extLst>
          </p:cNvPr>
          <p:cNvSpPr txBox="1"/>
          <p:nvPr/>
        </p:nvSpPr>
        <p:spPr>
          <a:xfrm>
            <a:off x="452763" y="1962256"/>
            <a:ext cx="116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Aiken (Stanford), Elliott Slaughter (SLAC), Sandia, LANL,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473FFF-530A-89BE-D50C-2837D1A51B16}"/>
              </a:ext>
            </a:extLst>
          </p:cNvPr>
          <p:cNvSpPr txBox="1"/>
          <p:nvPr/>
        </p:nvSpPr>
        <p:spPr>
          <a:xfrm>
            <a:off x="330825" y="4309961"/>
            <a:ext cx="1408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LBNL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390489-F378-269D-B46E-D0A59EB00811}"/>
              </a:ext>
            </a:extLst>
          </p:cNvPr>
          <p:cNvSpPr txBox="1"/>
          <p:nvPr/>
        </p:nvSpPr>
        <p:spPr>
          <a:xfrm rot="5400000">
            <a:off x="8612389" y="2064320"/>
            <a:ext cx="62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Nvidia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7B10FE-5367-F8D5-2AFE-D29F827248F3}"/>
              </a:ext>
            </a:extLst>
          </p:cNvPr>
          <p:cNvCxnSpPr>
            <a:cxnSpLocks/>
          </p:cNvCxnSpPr>
          <p:nvPr/>
        </p:nvCxnSpPr>
        <p:spPr>
          <a:xfrm flipV="1">
            <a:off x="9153934" y="1148556"/>
            <a:ext cx="0" cy="3497646"/>
          </a:xfrm>
          <a:prstGeom prst="straightConnector1">
            <a:avLst/>
          </a:prstGeom>
          <a:ln w="31750">
            <a:solidFill>
              <a:srgbClr val="D62728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FDC136A-17C8-67E9-84BB-908C26174B86}"/>
              </a:ext>
            </a:extLst>
          </p:cNvPr>
          <p:cNvSpPr>
            <a:spLocks/>
          </p:cNvSpPr>
          <p:nvPr/>
        </p:nvSpPr>
        <p:spPr>
          <a:xfrm>
            <a:off x="9108214" y="3416970"/>
            <a:ext cx="91440" cy="91440"/>
          </a:xfrm>
          <a:prstGeom prst="ellipse">
            <a:avLst/>
          </a:prstGeom>
          <a:solidFill>
            <a:srgbClr val="D62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FE03D5-C437-ED00-E48C-A25DFB3DF114}"/>
              </a:ext>
            </a:extLst>
          </p:cNvPr>
          <p:cNvSpPr>
            <a:spLocks/>
          </p:cNvSpPr>
          <p:nvPr/>
        </p:nvSpPr>
        <p:spPr>
          <a:xfrm>
            <a:off x="9108214" y="2173813"/>
            <a:ext cx="91440" cy="91440"/>
          </a:xfrm>
          <a:prstGeom prst="ellipse">
            <a:avLst/>
          </a:prstGeom>
          <a:solidFill>
            <a:srgbClr val="D62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3A8022-00EB-14A0-C726-B3971917DDA9}"/>
              </a:ext>
            </a:extLst>
          </p:cNvPr>
          <p:cNvSpPr txBox="1"/>
          <p:nvPr/>
        </p:nvSpPr>
        <p:spPr>
          <a:xfrm>
            <a:off x="9173121" y="3246799"/>
            <a:ext cx="972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Low-level, </a:t>
            </a:r>
            <a:r>
              <a:rPr lang="en-US" sz="1400" b="1" dirty="0"/>
              <a:t>verbose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E8779-A27F-380C-65C4-966057AC51B2}"/>
              </a:ext>
            </a:extLst>
          </p:cNvPr>
          <p:cNvSpPr txBox="1"/>
          <p:nvPr/>
        </p:nvSpPr>
        <p:spPr>
          <a:xfrm>
            <a:off x="9136298" y="1978175"/>
            <a:ext cx="101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High-level, </a:t>
            </a:r>
            <a:r>
              <a:rPr lang="en-US" sz="1400" b="1" dirty="0"/>
              <a:t>compact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36A36B-A479-AED8-C27A-62AC40DC8D25}"/>
              </a:ext>
            </a:extLst>
          </p:cNvPr>
          <p:cNvSpPr/>
          <p:nvPr/>
        </p:nvSpPr>
        <p:spPr>
          <a:xfrm>
            <a:off x="7173438" y="1092771"/>
            <a:ext cx="1298241" cy="674050"/>
          </a:xfrm>
          <a:prstGeom prst="rect">
            <a:avLst/>
          </a:prstGeom>
          <a:solidFill>
            <a:srgbClr val="A9E7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74C260-9DDF-AA3A-DAFD-346316A7F8F7}"/>
              </a:ext>
            </a:extLst>
          </p:cNvPr>
          <p:cNvSpPr txBox="1"/>
          <p:nvPr/>
        </p:nvSpPr>
        <p:spPr>
          <a:xfrm>
            <a:off x="7110029" y="1048063"/>
            <a:ext cx="1406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legate.sparse</a:t>
            </a:r>
            <a:endParaRPr lang="en-US" sz="1600" dirty="0"/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scipy.sparse</a:t>
            </a:r>
            <a:r>
              <a:rPr lang="en-US" sz="1200" dirty="0"/>
              <a:t> drop-in replacement)</a:t>
            </a:r>
          </a:p>
        </p:txBody>
      </p:sp>
    </p:spTree>
    <p:extLst>
      <p:ext uri="{BB962C8B-B14F-4D97-AF65-F5344CB8AC3E}">
        <p14:creationId xmlns:p14="http://schemas.microsoft.com/office/powerpoint/2010/main" val="354376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4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INSIEME core solver: HTR [1, 2]</a:t>
            </a:r>
          </a:p>
        </p:txBody>
      </p:sp>
      <p:sp>
        <p:nvSpPr>
          <p:cNvPr id="25" name="ZoneTexte 4">
            <a:extLst>
              <a:ext uri="{FF2B5EF4-FFF2-40B4-BE49-F238E27FC236}">
                <a16:creationId xmlns:a16="http://schemas.microsoft.com/office/drawing/2014/main" id="{FE6A4AA3-0E6C-FB04-F903-70B6177BFD2D}"/>
              </a:ext>
            </a:extLst>
          </p:cNvPr>
          <p:cNvSpPr txBox="1"/>
          <p:nvPr/>
        </p:nvSpPr>
        <p:spPr>
          <a:xfrm>
            <a:off x="5160289" y="2728361"/>
            <a:ext cx="4999711" cy="261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Implementation: </a:t>
            </a:r>
            <a:r>
              <a:rPr lang="en-US" sz="1600" dirty="0">
                <a:ea typeface="Arial" charset="0"/>
                <a:cs typeface="Arial" charset="0"/>
              </a:rPr>
              <a:t>hybrid Legion C++ API/Regent, good weak scaling</a:t>
            </a:r>
          </a:p>
          <a:p>
            <a:pPr>
              <a:lnSpc>
                <a:spcPts val="2200"/>
              </a:lnSpc>
            </a:pPr>
            <a:endParaRPr lang="en-US" sz="1600" b="1" dirty="0">
              <a:ea typeface="Arial" charset="0"/>
              <a:cs typeface="Arial" charset="0"/>
            </a:endParaRPr>
          </a:p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Features: </a:t>
            </a:r>
            <a:r>
              <a:rPr lang="en-US" sz="1600" dirty="0">
                <a:ea typeface="Arial" charset="0"/>
                <a:cs typeface="Arial" charset="0"/>
              </a:rPr>
              <a:t>high-order finite difference</a:t>
            </a:r>
            <a:r>
              <a:rPr lang="en-US" sz="1600" b="1" dirty="0">
                <a:ea typeface="Arial" charset="0"/>
                <a:cs typeface="Arial" charset="0"/>
              </a:rPr>
              <a:t>, </a:t>
            </a:r>
            <a:r>
              <a:rPr lang="en-US" sz="1600" dirty="0">
                <a:ea typeface="Arial" charset="0"/>
                <a:cs typeface="Arial" charset="0"/>
              </a:rPr>
              <a:t>multi-species combustion, </a:t>
            </a:r>
            <a:r>
              <a:rPr lang="en-US" sz="1600" dirty="0" err="1">
                <a:ea typeface="Arial" charset="0"/>
                <a:cs typeface="Arial" charset="0"/>
              </a:rPr>
              <a:t>hypersonics</a:t>
            </a:r>
            <a:r>
              <a:rPr lang="en-US" sz="1600" dirty="0">
                <a:ea typeface="Arial" charset="0"/>
                <a:cs typeface="Arial" charset="0"/>
              </a:rPr>
              <a:t>, laser modelling, two-phase flows, multi-block complex geometries, </a:t>
            </a:r>
            <a:r>
              <a:rPr lang="en-US" sz="1600" dirty="0" err="1">
                <a:ea typeface="Arial" charset="0"/>
                <a:cs typeface="Arial" charset="0"/>
              </a:rPr>
              <a:t>etc</a:t>
            </a:r>
            <a:r>
              <a:rPr lang="en-US" sz="1600" dirty="0">
                <a:ea typeface="Arial" charset="0"/>
                <a:cs typeface="Arial" charset="0"/>
              </a:rPr>
              <a:t>…</a:t>
            </a:r>
          </a:p>
          <a:p>
            <a:pPr>
              <a:lnSpc>
                <a:spcPts val="2200"/>
              </a:lnSpc>
            </a:pPr>
            <a:endParaRPr lang="en-US" sz="1600" dirty="0">
              <a:ea typeface="Arial" charset="0"/>
              <a:cs typeface="Arial" charset="0"/>
            </a:endParaRPr>
          </a:p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Difficulties: </a:t>
            </a:r>
            <a:r>
              <a:rPr lang="en-US" sz="1600" dirty="0">
                <a:ea typeface="Arial" charset="0"/>
                <a:cs typeface="Arial" charset="0"/>
              </a:rPr>
              <a:t>not suitable for fast scripting, difficulty to execute hybrid workflows for UQ, or with embedded ML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98B3664-F0C8-92DE-B863-43EB25B68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000" t="12373" r="29120" b="11253"/>
          <a:stretch/>
        </p:blipFill>
        <p:spPr>
          <a:xfrm rot="5400000">
            <a:off x="1941469" y="2125191"/>
            <a:ext cx="2604201" cy="3836643"/>
          </a:xfrm>
          <a:prstGeom prst="rect">
            <a:avLst/>
          </a:prstGeom>
        </p:spPr>
      </p:pic>
      <p:pic>
        <p:nvPicPr>
          <p:cNvPr id="13" name="Picture 12" descr="A graph with a line and a dotted line&#10;&#10;Description automatically generated">
            <a:extLst>
              <a:ext uri="{FF2B5EF4-FFF2-40B4-BE49-F238E27FC236}">
                <a16:creationId xmlns:a16="http://schemas.microsoft.com/office/drawing/2014/main" id="{0E58A028-267B-57C2-3E90-9980F9B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88" y="405451"/>
            <a:ext cx="2971800" cy="234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12506-81CD-8A79-33CF-2021F5A00234}"/>
              </a:ext>
            </a:extLst>
          </p:cNvPr>
          <p:cNvSpPr txBox="1"/>
          <p:nvPr/>
        </p:nvSpPr>
        <p:spPr>
          <a:xfrm>
            <a:off x="3452255" y="5323088"/>
            <a:ext cx="3094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Di Renzo, M., Fu, L., </a:t>
            </a:r>
            <a:r>
              <a:rPr lang="en-US" sz="1000" dirty="0" err="1">
                <a:solidFill>
                  <a:srgbClr val="222222"/>
                </a:solidFill>
              </a:rPr>
              <a:t>Urzay</a:t>
            </a:r>
            <a:r>
              <a:rPr lang="en-US" sz="1000" dirty="0">
                <a:solidFill>
                  <a:srgbClr val="222222"/>
                </a:solidFill>
              </a:rPr>
              <a:t>, J., </a:t>
            </a:r>
            <a:r>
              <a:rPr lang="en-US" sz="1000" i="1" dirty="0">
                <a:solidFill>
                  <a:srgbClr val="222222"/>
                </a:solidFill>
              </a:rPr>
              <a:t>Computer Physics Communications,</a:t>
            </a:r>
            <a:r>
              <a:rPr lang="en-US" sz="1000" dirty="0">
                <a:solidFill>
                  <a:srgbClr val="222222"/>
                </a:solidFill>
              </a:rPr>
              <a:t> 2020</a:t>
            </a: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CEA5E2E4-DE8C-2434-B9CB-430EC1E05330}"/>
              </a:ext>
            </a:extLst>
          </p:cNvPr>
          <p:cNvSpPr txBox="1"/>
          <p:nvPr/>
        </p:nvSpPr>
        <p:spPr>
          <a:xfrm>
            <a:off x="6740002" y="126978"/>
            <a:ext cx="2318184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Weak scaling on Lassen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D0A32-9262-DC18-45B0-B7BC84E41CDA}"/>
              </a:ext>
            </a:extLst>
          </p:cNvPr>
          <p:cNvSpPr txBox="1"/>
          <p:nvPr/>
        </p:nvSpPr>
        <p:spPr>
          <a:xfrm>
            <a:off x="7017482" y="5323088"/>
            <a:ext cx="31425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[2] </a:t>
            </a:r>
            <a:r>
              <a:rPr lang="en-US" sz="1000" dirty="0" err="1">
                <a:solidFill>
                  <a:srgbClr val="222222"/>
                </a:solidFill>
              </a:rPr>
              <a:t>Passiatore</a:t>
            </a:r>
            <a:r>
              <a:rPr lang="en-US" sz="1000" dirty="0">
                <a:solidFill>
                  <a:srgbClr val="222222"/>
                </a:solidFill>
              </a:rPr>
              <a:t>, D., et al., </a:t>
            </a:r>
            <a:r>
              <a:rPr lang="en-US" sz="1000" i="1" dirty="0">
                <a:solidFill>
                  <a:srgbClr val="222222"/>
                </a:solidFill>
              </a:rPr>
              <a:t>To be submitted,</a:t>
            </a:r>
            <a:r>
              <a:rPr lang="en-US" sz="1000" dirty="0">
                <a:solidFill>
                  <a:srgbClr val="222222"/>
                </a:solidFill>
              </a:rPr>
              <a:t> 2024</a:t>
            </a:r>
          </a:p>
        </p:txBody>
      </p:sp>
      <p:pic>
        <p:nvPicPr>
          <p:cNvPr id="7" name="Picture 6" descr="A blue smoke coming out of a black background&#10;&#10;Description automatically generated">
            <a:extLst>
              <a:ext uri="{FF2B5EF4-FFF2-40B4-BE49-F238E27FC236}">
                <a16:creationId xmlns:a16="http://schemas.microsoft.com/office/drawing/2014/main" id="{5AF8E55A-762D-19F7-A51D-559911C43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5" y="478396"/>
            <a:ext cx="3917529" cy="22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5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Hybrid CFD/ML: embedded ML surrogate with </a:t>
            </a:r>
            <a:r>
              <a:rPr lang="en-US" sz="2200" dirty="0" err="1"/>
              <a:t>Pygion</a:t>
            </a:r>
            <a:r>
              <a:rPr lang="en-US" sz="2200" dirty="0"/>
              <a:t>/Regent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806597" y="4001109"/>
            <a:ext cx="4906815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 in Regent, CFD tasks in Regent, ML model in Python (Python API) for fast scripting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can wrap the call to any Python package with a @task decorator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497CA6-DFCC-1348-B8AD-8635CD4ABD13}"/>
              </a:ext>
            </a:extLst>
          </p:cNvPr>
          <p:cNvGrpSpPr/>
          <p:nvPr/>
        </p:nvGrpSpPr>
        <p:grpSpPr>
          <a:xfrm>
            <a:off x="812656" y="1014546"/>
            <a:ext cx="4065631" cy="1457165"/>
            <a:chOff x="938107" y="1223682"/>
            <a:chExt cx="4065631" cy="14571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ABD447-213A-5B21-A338-9BFD71D59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" t="3283" r="2071" b="2012"/>
            <a:stretch/>
          </p:blipFill>
          <p:spPr>
            <a:xfrm>
              <a:off x="938107" y="1379445"/>
              <a:ext cx="1366914" cy="12942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819D3F-6D74-A6A1-AE2C-81C97E9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417" y="1223682"/>
              <a:ext cx="1435321" cy="145716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213D5A-BB9C-9954-4E06-2FAD3008A230}"/>
                </a:ext>
              </a:extLst>
            </p:cNvPr>
            <p:cNvCxnSpPr>
              <a:cxnSpLocks/>
            </p:cNvCxnSpPr>
            <p:nvPr/>
          </p:nvCxnSpPr>
          <p:spPr>
            <a:xfrm>
              <a:off x="2609307" y="2018789"/>
              <a:ext cx="477157" cy="2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2AFE-8BF5-FE0F-F151-849691138F8C}"/>
              </a:ext>
            </a:extLst>
          </p:cNvPr>
          <p:cNvGrpSpPr/>
          <p:nvPr/>
        </p:nvGrpSpPr>
        <p:grpSpPr>
          <a:xfrm>
            <a:off x="806597" y="2462734"/>
            <a:ext cx="4781320" cy="1456937"/>
            <a:chOff x="920233" y="2751696"/>
            <a:chExt cx="4781320" cy="14569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6D416A-07ED-222E-907C-6E5AD96F0D75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93" y="3489581"/>
              <a:ext cx="477157" cy="2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492F76-9926-8919-91AA-F080B2C36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" t="3283" r="2071" b="2012"/>
            <a:stretch/>
          </p:blipFill>
          <p:spPr>
            <a:xfrm>
              <a:off x="920233" y="2914356"/>
              <a:ext cx="1366914" cy="1294277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D3E9622-93FC-71D1-E88E-1CCC957CE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596" t="14423" r="12740" b="14756"/>
            <a:stretch/>
          </p:blipFill>
          <p:spPr>
            <a:xfrm>
              <a:off x="4626855" y="2751696"/>
              <a:ext cx="1074698" cy="111597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222730-1CB6-C25D-B474-20A1A5F0AE7E}"/>
                </a:ext>
              </a:extLst>
            </p:cNvPr>
            <p:cNvGrpSpPr/>
            <p:nvPr/>
          </p:nvGrpSpPr>
          <p:grpSpPr>
            <a:xfrm>
              <a:off x="3154000" y="2909154"/>
              <a:ext cx="1454254" cy="979654"/>
              <a:chOff x="3154000" y="2909154"/>
              <a:chExt cx="1454254" cy="97965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00A984-CEA9-B8FB-ACD8-260969E7FEEC}"/>
                  </a:ext>
                </a:extLst>
              </p:cNvPr>
              <p:cNvSpPr/>
              <p:nvPr/>
            </p:nvSpPr>
            <p:spPr>
              <a:xfrm>
                <a:off x="3522683" y="3290246"/>
                <a:ext cx="153745" cy="47025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6BBBC2-8338-F6E0-88E1-9AC1A0171B91}"/>
                  </a:ext>
                </a:extLst>
              </p:cNvPr>
              <p:cNvSpPr/>
              <p:nvPr/>
            </p:nvSpPr>
            <p:spPr>
              <a:xfrm>
                <a:off x="3752145" y="3558779"/>
                <a:ext cx="153745" cy="21588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3095BC1-8EBA-E59A-8C50-DD2D279BD575}"/>
                  </a:ext>
                </a:extLst>
              </p:cNvPr>
              <p:cNvSpPr/>
              <p:nvPr/>
            </p:nvSpPr>
            <p:spPr>
              <a:xfrm>
                <a:off x="4031318" y="3683916"/>
                <a:ext cx="153745" cy="9075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0B7E9A-D4AE-AD3F-ED36-7608E4928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7858" y="3774186"/>
                <a:ext cx="1160396" cy="206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7B43581-3250-3025-F860-8B76D1D354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43590" y="3132150"/>
                <a:ext cx="4693" cy="6505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C3FD5-3FA8-1D89-3280-3162DD808CA6}"/>
                  </a:ext>
                </a:extLst>
              </p:cNvPr>
              <p:cNvSpPr txBox="1"/>
              <p:nvPr/>
            </p:nvSpPr>
            <p:spPr>
              <a:xfrm rot="16200000">
                <a:off x="2812911" y="3250243"/>
                <a:ext cx="979654" cy="29747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8755" tIns="49378" rIns="98755" bIns="4937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548640"/>
                <a:r>
                  <a:rPr lang="en-GB" sz="960">
                    <a:solidFill>
                      <a:srgbClr val="000000"/>
                    </a:solidFill>
                    <a:latin typeface="Source Sans Pro"/>
                    <a:ea typeface="Source Sans Pro"/>
                  </a:rPr>
                  <a:t># of Drops</a:t>
                </a:r>
                <a:endParaRPr lang="en-US" sz="960">
                  <a:solidFill>
                    <a:srgbClr val="000000"/>
                  </a:solidFill>
                  <a:latin typeface="Source Sans Pro"/>
                  <a:ea typeface="Source Sans Pro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668EA-43CA-04D2-661A-F59D71FFC39D}"/>
                </a:ext>
              </a:extLst>
            </p:cNvPr>
            <p:cNvSpPr txBox="1"/>
            <p:nvPr/>
          </p:nvSpPr>
          <p:spPr>
            <a:xfrm>
              <a:off x="3561037" y="3817113"/>
              <a:ext cx="1386461" cy="265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8755" tIns="49378" rIns="98755" bIns="4937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548640"/>
              <a:r>
                <a:rPr lang="en-GB" sz="840" dirty="0">
                  <a:solidFill>
                    <a:srgbClr val="000000"/>
                  </a:solidFill>
                  <a:latin typeface="Source Sans Pro"/>
                </a:rPr>
                <a:t>Drop Volume</a:t>
              </a:r>
              <a:endParaRPr lang="en-US" sz="840" dirty="0">
                <a:solidFill>
                  <a:srgbClr val="000000"/>
                </a:solidFill>
                <a:latin typeface="Source Sans Pro"/>
              </a:endParaRPr>
            </a:p>
          </p:txBody>
        </p:sp>
      </p:grpSp>
      <p:sp>
        <p:nvSpPr>
          <p:cNvPr id="25" name="ZoneTexte 4">
            <a:extLst>
              <a:ext uri="{FF2B5EF4-FFF2-40B4-BE49-F238E27FC236}">
                <a16:creationId xmlns:a16="http://schemas.microsoft.com/office/drawing/2014/main" id="{9784E5EF-6632-231F-87E4-E3505BB81FFA}"/>
              </a:ext>
            </a:extLst>
          </p:cNvPr>
          <p:cNvSpPr txBox="1"/>
          <p:nvPr/>
        </p:nvSpPr>
        <p:spPr>
          <a:xfrm>
            <a:off x="5741822" y="1155843"/>
            <a:ext cx="4418178" cy="70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Ground truth simulation: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liquid droplets atomization  many grid points required</a:t>
            </a:r>
          </a:p>
        </p:txBody>
      </p:sp>
      <p:sp>
        <p:nvSpPr>
          <p:cNvPr id="26" name="ZoneTexte 4">
            <a:extLst>
              <a:ext uri="{FF2B5EF4-FFF2-40B4-BE49-F238E27FC236}">
                <a16:creationId xmlns:a16="http://schemas.microsoft.com/office/drawing/2014/main" id="{2AA6D428-7000-F803-54CB-B89CEB53F7BD}"/>
              </a:ext>
            </a:extLst>
          </p:cNvPr>
          <p:cNvSpPr txBox="1"/>
          <p:nvPr/>
        </p:nvSpPr>
        <p:spPr>
          <a:xfrm>
            <a:off x="5713412" y="2490516"/>
            <a:ext cx="4418178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Embedded ML surrogate: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droplets atomization replaced by an ML model (64M, 3D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ResNet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 fewer grid points required</a:t>
            </a:r>
          </a:p>
        </p:txBody>
      </p:sp>
      <p:pic>
        <p:nvPicPr>
          <p:cNvPr id="27" name="Picture 26" descr="A computer code with text&#10;&#10;Description automatically generated">
            <a:extLst>
              <a:ext uri="{FF2B5EF4-FFF2-40B4-BE49-F238E27FC236}">
                <a16:creationId xmlns:a16="http://schemas.microsoft.com/office/drawing/2014/main" id="{B5012953-6BC3-845E-2548-7341B91EE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08" y="3599846"/>
            <a:ext cx="3719872" cy="204897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861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6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Hybrid CFD/ML: embedded ML surrogate with </a:t>
            </a:r>
            <a:r>
              <a:rPr lang="en-US" sz="2200" dirty="0" err="1"/>
              <a:t>Pygion</a:t>
            </a:r>
            <a:r>
              <a:rPr lang="en-US" sz="2200" dirty="0"/>
              <a:t>/Regent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591787" y="3348627"/>
            <a:ext cx="5734062" cy="198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Efficient use of heterogeneous architecture: CFD task (Regent) on GPUs + ML tasks (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on CPUs with OpenMP parallelism 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Embedded ML surrogate  negligible overhead in comparison to a stand-alone CFD solver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8F379FE-3E38-569C-48AB-A742098A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7" y="1147714"/>
            <a:ext cx="5856644" cy="1915381"/>
          </a:xfrm>
          <a:prstGeom prst="rect">
            <a:avLst/>
          </a:prstGeom>
        </p:spPr>
      </p:pic>
      <p:pic>
        <p:nvPicPr>
          <p:cNvPr id="5" name="Picture 4" descr="A graph of a number of drops&#10;&#10;Description automatically generated">
            <a:extLst>
              <a:ext uri="{FF2B5EF4-FFF2-40B4-BE49-F238E27FC236}">
                <a16:creationId xmlns:a16="http://schemas.microsoft.com/office/drawing/2014/main" id="{B4774F86-F581-122D-A358-33AD2EDA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75" y="2495776"/>
            <a:ext cx="3725525" cy="3193306"/>
          </a:xfrm>
          <a:prstGeom prst="rect">
            <a:avLst/>
          </a:prstGeom>
        </p:spPr>
      </p:pic>
      <p:sp>
        <p:nvSpPr>
          <p:cNvPr id="13" name="ZoneTexte 4">
            <a:extLst>
              <a:ext uri="{FF2B5EF4-FFF2-40B4-BE49-F238E27FC236}">
                <a16:creationId xmlns:a16="http://schemas.microsoft.com/office/drawing/2014/main" id="{B97A34F2-7960-188B-EC36-EFC7C3756A8A}"/>
              </a:ext>
            </a:extLst>
          </p:cNvPr>
          <p:cNvSpPr txBox="1"/>
          <p:nvPr/>
        </p:nvSpPr>
        <p:spPr>
          <a:xfrm>
            <a:off x="7008956" y="2105404"/>
            <a:ext cx="2576561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DNN throughput scaling</a:t>
            </a:r>
          </a:p>
        </p:txBody>
      </p:sp>
    </p:spTree>
    <p:extLst>
      <p:ext uri="{BB962C8B-B14F-4D97-AF65-F5344CB8AC3E}">
        <p14:creationId xmlns:p14="http://schemas.microsoft.com/office/powerpoint/2010/main" val="23299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7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Another hybrid workflow: online active learning [1, 2]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517162" y="4328662"/>
            <a:ext cx="9642838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Ensemble of CFD simulations executed on GPUs (Regent)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Ensemble of DNN trained on the CPUs using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Pytorch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API calls wrapped in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tasks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Feedback from partially trained DNN used to schedule next set of simulations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40B02-ACBE-767D-254E-418232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47" y="726356"/>
            <a:ext cx="8314343" cy="359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7BCC7-7A50-EEF8-A125-342B7A92CF1A}"/>
              </a:ext>
            </a:extLst>
          </p:cNvPr>
          <p:cNvSpPr txBox="1"/>
          <p:nvPr/>
        </p:nvSpPr>
        <p:spPr>
          <a:xfrm>
            <a:off x="3452255" y="5323088"/>
            <a:ext cx="3941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Laurent, C., Maeda, K., </a:t>
            </a:r>
            <a:r>
              <a:rPr lang="en-US" sz="1000" i="1" dirty="0">
                <a:solidFill>
                  <a:srgbClr val="222222"/>
                </a:solidFill>
              </a:rPr>
              <a:t>CTR Annual Research Briefs,</a:t>
            </a:r>
            <a:r>
              <a:rPr lang="en-US" sz="1000" dirty="0">
                <a:solidFill>
                  <a:srgbClr val="222222"/>
                </a:solidFill>
              </a:rPr>
              <a:t> Stanford, 2022</a:t>
            </a:r>
          </a:p>
          <a:p>
            <a:r>
              <a:rPr lang="en-US" sz="1000" dirty="0">
                <a:solidFill>
                  <a:srgbClr val="222222"/>
                </a:solidFill>
              </a:rPr>
              <a:t>[2] Laurent, C., Maeda, K.,  APS, 2022</a:t>
            </a:r>
          </a:p>
        </p:txBody>
      </p:sp>
    </p:spTree>
    <p:extLst>
      <p:ext uri="{BB962C8B-B14F-4D97-AF65-F5344CB8AC3E}">
        <p14:creationId xmlns:p14="http://schemas.microsoft.com/office/powerpoint/2010/main" val="9354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8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48" name="ZoneTexte 4">
            <a:extLst>
              <a:ext uri="{FF2B5EF4-FFF2-40B4-BE49-F238E27FC236}">
                <a16:creationId xmlns:a16="http://schemas.microsoft.com/office/drawing/2014/main" id="{ADEFBFAA-6677-2CD4-30C6-EC796A0F8AB0}"/>
              </a:ext>
            </a:extLst>
          </p:cNvPr>
          <p:cNvSpPr txBox="1"/>
          <p:nvPr/>
        </p:nvSpPr>
        <p:spPr>
          <a:xfrm>
            <a:off x="5549758" y="1088903"/>
            <a:ext cx="4610242" cy="306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Python GIL: no multi-processing/subprocesses in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 no automatic parallelization and tasks run on a single node/core</a:t>
            </a:r>
            <a:br>
              <a:rPr lang="en-US" sz="1600" dirty="0">
                <a:ea typeface="Arial" charset="0"/>
                <a:cs typeface="Arial" charset="0"/>
                <a:sym typeface="Wingdings" pitchFamily="2" charset="2"/>
              </a:rPr>
            </a:b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But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tasks can launch Regent subtasks targeting GPUs/OpenMP procs</a:t>
            </a: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top-level task can also launch subtasks wrapping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Pytorch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,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CuPy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,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etc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…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13" name="ZoneTexte 4">
            <a:extLst>
              <a:ext uri="{FF2B5EF4-FFF2-40B4-BE49-F238E27FC236}">
                <a16:creationId xmlns:a16="http://schemas.microsoft.com/office/drawing/2014/main" id="{8455A167-0554-E943-6A5C-C4FFDA168022}"/>
              </a:ext>
            </a:extLst>
          </p:cNvPr>
          <p:cNvSpPr txBox="1"/>
          <p:nvPr/>
        </p:nvSpPr>
        <p:spPr>
          <a:xfrm>
            <a:off x="1323645" y="599987"/>
            <a:ext cx="5349775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Two flavors: </a:t>
            </a:r>
            <a:r>
              <a:rPr lang="en-US" sz="1600" dirty="0">
                <a:ea typeface="Arial" charset="0"/>
                <a:cs typeface="Arial" charset="0"/>
              </a:rPr>
              <a:t>Regent top-level vs. </a:t>
            </a: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top-level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E4510BC-80C5-C5D4-D6C4-095CD120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79" y="1164858"/>
            <a:ext cx="1642843" cy="1963711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EBF41EC-F1CD-A541-542F-8650E9DE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5" y="1160976"/>
            <a:ext cx="1655782" cy="1971476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DB720BB7-EE47-CFE2-1029-F4482AD5D78C}"/>
              </a:ext>
            </a:extLst>
          </p:cNvPr>
          <p:cNvSpPr txBox="1"/>
          <p:nvPr/>
        </p:nvSpPr>
        <p:spPr>
          <a:xfrm>
            <a:off x="1731812" y="1182077"/>
            <a:ext cx="839448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4EA5F2CF-4FF7-3A0F-A74E-FE751150BDDA}"/>
              </a:ext>
            </a:extLst>
          </p:cNvPr>
          <p:cNvSpPr txBox="1"/>
          <p:nvPr/>
        </p:nvSpPr>
        <p:spPr>
          <a:xfrm>
            <a:off x="3888276" y="1160976"/>
            <a:ext cx="839448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3353E1-F12A-A98E-00DC-91F31791FBEE}"/>
              </a:ext>
            </a:extLst>
          </p:cNvPr>
          <p:cNvSpPr/>
          <p:nvPr/>
        </p:nvSpPr>
        <p:spPr>
          <a:xfrm>
            <a:off x="6016649" y="671831"/>
            <a:ext cx="474091" cy="268055"/>
          </a:xfrm>
          <a:prstGeom prst="rect">
            <a:avLst/>
          </a:prstGeom>
          <a:solidFill>
            <a:srgbClr val="7286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D43509-AAB6-F443-04D7-9059EBF29C29}"/>
              </a:ext>
            </a:extLst>
          </p:cNvPr>
          <p:cNvSpPr/>
          <p:nvPr/>
        </p:nvSpPr>
        <p:spPr>
          <a:xfrm>
            <a:off x="7743016" y="671831"/>
            <a:ext cx="474091" cy="268055"/>
          </a:xfrm>
          <a:prstGeom prst="rect">
            <a:avLst/>
          </a:prstGeom>
          <a:solidFill>
            <a:srgbClr val="86D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4">
            <a:extLst>
              <a:ext uri="{FF2B5EF4-FFF2-40B4-BE49-F238E27FC236}">
                <a16:creationId xmlns:a16="http://schemas.microsoft.com/office/drawing/2014/main" id="{DF3B1779-5BDF-C17B-B05F-38C88635E857}"/>
              </a:ext>
            </a:extLst>
          </p:cNvPr>
          <p:cNvSpPr txBox="1"/>
          <p:nvPr/>
        </p:nvSpPr>
        <p:spPr>
          <a:xfrm>
            <a:off x="6490740" y="575757"/>
            <a:ext cx="889714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Regent</a:t>
            </a:r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71B30070-FA63-8865-897F-F61F88FA4FB3}"/>
              </a:ext>
            </a:extLst>
          </p:cNvPr>
          <p:cNvSpPr txBox="1"/>
          <p:nvPr/>
        </p:nvSpPr>
        <p:spPr>
          <a:xfrm>
            <a:off x="8297351" y="561515"/>
            <a:ext cx="889714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</p:txBody>
      </p:sp>
      <p:sp>
        <p:nvSpPr>
          <p:cNvPr id="16" name="ZoneTexte 4">
            <a:extLst>
              <a:ext uri="{FF2B5EF4-FFF2-40B4-BE49-F238E27FC236}">
                <a16:creationId xmlns:a16="http://schemas.microsoft.com/office/drawing/2014/main" id="{FC10AA4E-EABF-F41A-F055-BC70DFE455CF}"/>
              </a:ext>
            </a:extLst>
          </p:cNvPr>
          <p:cNvSpPr txBox="1"/>
          <p:nvPr/>
        </p:nvSpPr>
        <p:spPr>
          <a:xfrm>
            <a:off x="1166807" y="3069868"/>
            <a:ext cx="1091251" cy="72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Compute kernels</a:t>
            </a:r>
          </a:p>
        </p:txBody>
      </p:sp>
      <p:sp>
        <p:nvSpPr>
          <p:cNvPr id="18" name="ZoneTexte 4">
            <a:extLst>
              <a:ext uri="{FF2B5EF4-FFF2-40B4-BE49-F238E27FC236}">
                <a16:creationId xmlns:a16="http://schemas.microsoft.com/office/drawing/2014/main" id="{7B8B75E4-62E3-0B47-A960-88D0A4722F23}"/>
              </a:ext>
            </a:extLst>
          </p:cNvPr>
          <p:cNvSpPr txBox="1"/>
          <p:nvPr/>
        </p:nvSpPr>
        <p:spPr>
          <a:xfrm>
            <a:off x="1966008" y="3069868"/>
            <a:ext cx="1293121" cy="105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Python external libraries</a:t>
            </a:r>
          </a:p>
        </p:txBody>
      </p:sp>
      <p:sp>
        <p:nvSpPr>
          <p:cNvPr id="19" name="ZoneTexte 4">
            <a:extLst>
              <a:ext uri="{FF2B5EF4-FFF2-40B4-BE49-F238E27FC236}">
                <a16:creationId xmlns:a16="http://schemas.microsoft.com/office/drawing/2014/main" id="{9B62E4C7-EBCE-B150-7CCF-776B28D86897}"/>
              </a:ext>
            </a:extLst>
          </p:cNvPr>
          <p:cNvSpPr txBox="1"/>
          <p:nvPr/>
        </p:nvSpPr>
        <p:spPr>
          <a:xfrm>
            <a:off x="3281962" y="3052917"/>
            <a:ext cx="1091251" cy="72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Compute kernels</a:t>
            </a:r>
          </a:p>
        </p:txBody>
      </p:sp>
      <p:sp>
        <p:nvSpPr>
          <p:cNvPr id="20" name="ZoneTexte 4">
            <a:extLst>
              <a:ext uri="{FF2B5EF4-FFF2-40B4-BE49-F238E27FC236}">
                <a16:creationId xmlns:a16="http://schemas.microsoft.com/office/drawing/2014/main" id="{F500E836-7E86-CB19-78AF-09F471633474}"/>
              </a:ext>
            </a:extLst>
          </p:cNvPr>
          <p:cNvSpPr txBox="1"/>
          <p:nvPr/>
        </p:nvSpPr>
        <p:spPr>
          <a:xfrm>
            <a:off x="4081163" y="3052917"/>
            <a:ext cx="1293121" cy="105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Python external libraries</a:t>
            </a:r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690725" y="4192736"/>
            <a:ext cx="9469275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Create data (region) and partition it: </a:t>
            </a:r>
            <a:r>
              <a:rPr lang="en-US" sz="1600" dirty="0">
                <a:ea typeface="Arial" charset="0"/>
                <a:cs typeface="Arial" charset="0"/>
              </a:rPr>
              <a:t>Regent and </a:t>
            </a: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share the same powerful partitioning operators</a:t>
            </a:r>
          </a:p>
        </p:txBody>
      </p:sp>
      <p:pic>
        <p:nvPicPr>
          <p:cNvPr id="26" name="Picture 25" descr="A close up of a text&#10;&#10;Description automatically generated">
            <a:extLst>
              <a:ext uri="{FF2B5EF4-FFF2-40B4-BE49-F238E27FC236}">
                <a16:creationId xmlns:a16="http://schemas.microsoft.com/office/drawing/2014/main" id="{3A6034EE-FA8F-EBFF-3C98-A239FCD4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96" y="4664350"/>
            <a:ext cx="3528839" cy="867424"/>
          </a:xfrm>
          <a:prstGeom prst="rect">
            <a:avLst/>
          </a:prstGeom>
          <a:ln w="25400">
            <a:solidFill>
              <a:srgbClr val="86D98C"/>
            </a:solidFill>
          </a:ln>
        </p:spPr>
      </p:pic>
      <p:pic>
        <p:nvPicPr>
          <p:cNvPr id="28" name="Picture 27" descr="A close up of words&#10;&#10;Description automatically generated">
            <a:extLst>
              <a:ext uri="{FF2B5EF4-FFF2-40B4-BE49-F238E27FC236}">
                <a16:creationId xmlns:a16="http://schemas.microsoft.com/office/drawing/2014/main" id="{91CA3534-C375-0ABA-47AE-BD72AA736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6" y="4633966"/>
            <a:ext cx="4571172" cy="733904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</p:spTree>
    <p:extLst>
      <p:ext uri="{BB962C8B-B14F-4D97-AF65-F5344CB8AC3E}">
        <p14:creationId xmlns:p14="http://schemas.microsoft.com/office/powerpoint/2010/main" val="419649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9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1323645" y="733265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Write compute kernels and call to external Python libraries (leaf tasks)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7E72E2D1-7C2B-C1C0-694C-6A5285C0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87" y="1510562"/>
            <a:ext cx="4327512" cy="2383679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323645" y="1125511"/>
            <a:ext cx="3557460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Regent task for gradient computation</a:t>
            </a:r>
          </a:p>
        </p:txBody>
      </p:sp>
      <p:sp>
        <p:nvSpPr>
          <p:cNvPr id="14" name="ZoneTexte 4">
            <a:extLst>
              <a:ext uri="{FF2B5EF4-FFF2-40B4-BE49-F238E27FC236}">
                <a16:creationId xmlns:a16="http://schemas.microsoft.com/office/drawing/2014/main" id="{A634329C-2C8B-94E9-14DA-98711B40A058}"/>
              </a:ext>
            </a:extLst>
          </p:cNvPr>
          <p:cNvSpPr txBox="1"/>
          <p:nvPr/>
        </p:nvSpPr>
        <p:spPr>
          <a:xfrm>
            <a:off x="5561387" y="3959253"/>
            <a:ext cx="4327512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: dynamic type-checking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Some optimizations and dynamic and automatic, some have to be added in the task decorator (e.g. “leaf”)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Uses </a:t>
            </a:r>
            <a:r>
              <a:rPr lang="en-US" sz="1600" dirty="0" err="1">
                <a:ea typeface="Arial" charset="0"/>
                <a:cs typeface="Arial" charset="0"/>
              </a:rPr>
              <a:t>Pytorch</a:t>
            </a:r>
            <a:r>
              <a:rPr lang="en-US" sz="1600" dirty="0">
                <a:ea typeface="Arial" charset="0"/>
                <a:cs typeface="Arial" charset="0"/>
              </a:rPr>
              <a:t> OpenMP parallelism</a:t>
            </a:r>
          </a:p>
        </p:txBody>
      </p:sp>
      <p:sp>
        <p:nvSpPr>
          <p:cNvPr id="23" name="ZoneTexte 4">
            <a:extLst>
              <a:ext uri="{FF2B5EF4-FFF2-40B4-BE49-F238E27FC236}">
                <a16:creationId xmlns:a16="http://schemas.microsoft.com/office/drawing/2014/main" id="{A7E0F29C-57B1-084C-75D6-1AD037F59E9B}"/>
              </a:ext>
            </a:extLst>
          </p:cNvPr>
          <p:cNvSpPr txBox="1"/>
          <p:nvPr/>
        </p:nvSpPr>
        <p:spPr>
          <a:xfrm>
            <a:off x="524657" y="3677125"/>
            <a:ext cx="4826444" cy="176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LLVM backends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 __demand(__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cuda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compiles task to NVPTX/AMDGPU/SPIR-V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Many automatic optimizations at compile time (e.g. ”leaf” not required)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Lua metaprogramming can be used to implement task-factories and code generators</a:t>
            </a:r>
          </a:p>
        </p:txBody>
      </p:sp>
      <p:sp>
        <p:nvSpPr>
          <p:cNvPr id="27" name="ZoneTexte 4">
            <a:extLst>
              <a:ext uri="{FF2B5EF4-FFF2-40B4-BE49-F238E27FC236}">
                <a16:creationId xmlns:a16="http://schemas.microsoft.com/office/drawing/2014/main" id="{BD10BFB6-30ED-F61C-A3FB-DFBB57FD2CD2}"/>
              </a:ext>
            </a:extLst>
          </p:cNvPr>
          <p:cNvSpPr txBox="1"/>
          <p:nvPr/>
        </p:nvSpPr>
        <p:spPr>
          <a:xfrm>
            <a:off x="5351101" y="1105730"/>
            <a:ext cx="4808899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task wrapping a </a:t>
            </a:r>
            <a:r>
              <a:rPr lang="en-US" sz="1600" dirty="0" err="1">
                <a:ea typeface="Arial" charset="0"/>
                <a:cs typeface="Arial" charset="0"/>
              </a:rPr>
              <a:t>Pytorch</a:t>
            </a:r>
            <a:r>
              <a:rPr lang="en-US" sz="1600" dirty="0">
                <a:ea typeface="Arial" charset="0"/>
                <a:cs typeface="Arial" charset="0"/>
              </a:rPr>
              <a:t> call for DNN inference</a:t>
            </a:r>
          </a:p>
        </p:txBody>
      </p:sp>
      <p:pic>
        <p:nvPicPr>
          <p:cNvPr id="30" name="Picture 2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B8E615-E1C3-9450-49AC-9FB9BEE1E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4" y="1519931"/>
            <a:ext cx="4505382" cy="2120180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</p:spTree>
    <p:extLst>
      <p:ext uri="{BB962C8B-B14F-4D97-AF65-F5344CB8AC3E}">
        <p14:creationId xmlns:p14="http://schemas.microsoft.com/office/powerpoint/2010/main" val="27089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U_Template_Side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20107</TotalTime>
  <Words>1192</Words>
  <Application>Microsoft Macintosh PowerPoint</Application>
  <PresentationFormat>Custom</PresentationFormat>
  <Paragraphs>146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SU_Template_SideBar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Beeman</dc:creator>
  <dc:description>2012 PowerPoint template redesign</dc:description>
  <cp:lastModifiedBy>Charlelie Simon Jose Laurent</cp:lastModifiedBy>
  <cp:revision>743</cp:revision>
  <dcterms:created xsi:type="dcterms:W3CDTF">2012-12-05T23:46:21Z</dcterms:created>
  <dcterms:modified xsi:type="dcterms:W3CDTF">2024-01-16T08:07:39Z</dcterms:modified>
</cp:coreProperties>
</file>